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6.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7.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8.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9.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52" r:id="rId16"/>
    <p:sldMasterId id="2147484566" r:id="rId17"/>
    <p:sldMasterId id="2147484594" r:id="rId18"/>
    <p:sldMasterId id="2147484609" r:id="rId19"/>
    <p:sldMasterId id="2147484641" r:id="rId20"/>
    <p:sldMasterId id="2147484669" r:id="rId21"/>
    <p:sldMasterId id="2147484700" r:id="rId22"/>
    <p:sldMasterId id="2147484725" r:id="rId23"/>
  </p:sldMasterIdLst>
  <p:notesMasterIdLst>
    <p:notesMasterId r:id="rId101"/>
  </p:notesMasterIdLst>
  <p:handoutMasterIdLst>
    <p:handoutMasterId r:id="rId102"/>
  </p:handoutMasterIdLst>
  <p:sldIdLst>
    <p:sldId id="844" r:id="rId24"/>
    <p:sldId id="592" r:id="rId25"/>
    <p:sldId id="733" r:id="rId26"/>
    <p:sldId id="734" r:id="rId27"/>
    <p:sldId id="721" r:id="rId28"/>
    <p:sldId id="803" r:id="rId29"/>
    <p:sldId id="804" r:id="rId30"/>
    <p:sldId id="811" r:id="rId31"/>
    <p:sldId id="805" r:id="rId32"/>
    <p:sldId id="807" r:id="rId33"/>
    <p:sldId id="845" r:id="rId34"/>
    <p:sldId id="812" r:id="rId35"/>
    <p:sldId id="806" r:id="rId36"/>
    <p:sldId id="848" r:id="rId37"/>
    <p:sldId id="816" r:id="rId38"/>
    <p:sldId id="809" r:id="rId39"/>
    <p:sldId id="810" r:id="rId40"/>
    <p:sldId id="815" r:id="rId41"/>
    <p:sldId id="813" r:id="rId42"/>
    <p:sldId id="847" r:id="rId43"/>
    <p:sldId id="814" r:id="rId44"/>
    <p:sldId id="808" r:id="rId45"/>
    <p:sldId id="819" r:id="rId46"/>
    <p:sldId id="820" r:id="rId47"/>
    <p:sldId id="817" r:id="rId48"/>
    <p:sldId id="818" r:id="rId49"/>
    <p:sldId id="821" r:id="rId50"/>
    <p:sldId id="822" r:id="rId51"/>
    <p:sldId id="846" r:id="rId52"/>
    <p:sldId id="823" r:id="rId53"/>
    <p:sldId id="824" r:id="rId54"/>
    <p:sldId id="825" r:id="rId55"/>
    <p:sldId id="826" r:id="rId56"/>
    <p:sldId id="827" r:id="rId57"/>
    <p:sldId id="828" r:id="rId58"/>
    <p:sldId id="829" r:id="rId59"/>
    <p:sldId id="830" r:id="rId60"/>
    <p:sldId id="831" r:id="rId61"/>
    <p:sldId id="832" r:id="rId62"/>
    <p:sldId id="833" r:id="rId63"/>
    <p:sldId id="834" r:id="rId64"/>
    <p:sldId id="835" r:id="rId65"/>
    <p:sldId id="836" r:id="rId66"/>
    <p:sldId id="837" r:id="rId67"/>
    <p:sldId id="838" r:id="rId68"/>
    <p:sldId id="839" r:id="rId69"/>
    <p:sldId id="840" r:id="rId70"/>
    <p:sldId id="841" r:id="rId71"/>
    <p:sldId id="842" r:id="rId72"/>
    <p:sldId id="843" r:id="rId73"/>
    <p:sldId id="594" r:id="rId74"/>
    <p:sldId id="572" r:id="rId75"/>
    <p:sldId id="609" r:id="rId76"/>
    <p:sldId id="511" r:id="rId77"/>
    <p:sldId id="611" r:id="rId78"/>
    <p:sldId id="514" r:id="rId79"/>
    <p:sldId id="610" r:id="rId80"/>
    <p:sldId id="513" r:id="rId81"/>
    <p:sldId id="653" r:id="rId82"/>
    <p:sldId id="652" r:id="rId83"/>
    <p:sldId id="654" r:id="rId84"/>
    <p:sldId id="656" r:id="rId85"/>
    <p:sldId id="657" r:id="rId86"/>
    <p:sldId id="784" r:id="rId87"/>
    <p:sldId id="658" r:id="rId88"/>
    <p:sldId id="762" r:id="rId89"/>
    <p:sldId id="763" r:id="rId90"/>
    <p:sldId id="764" r:id="rId91"/>
    <p:sldId id="765" r:id="rId92"/>
    <p:sldId id="766" r:id="rId93"/>
    <p:sldId id="767" r:id="rId94"/>
    <p:sldId id="768" r:id="rId95"/>
    <p:sldId id="769" r:id="rId96"/>
    <p:sldId id="770" r:id="rId97"/>
    <p:sldId id="771" r:id="rId98"/>
    <p:sldId id="772" r:id="rId99"/>
    <p:sldId id="718" r:id="rId10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E Welcome &amp; Agenda" id="{4A1E1769-F8D8-4800-9487-A0D05B56F0B6}">
          <p14:sldIdLst>
            <p14:sldId id="844"/>
            <p14:sldId id="592"/>
            <p14:sldId id="733"/>
            <p14:sldId id="734"/>
            <p14:sldId id="721"/>
          </p14:sldIdLst>
        </p14:section>
        <p14:section name="Spark Core" id="{D07644C5-89F1-43FB-AF8F-886263BCEF97}">
          <p14:sldIdLst>
            <p14:sldId id="803"/>
            <p14:sldId id="804"/>
            <p14:sldId id="811"/>
            <p14:sldId id="805"/>
            <p14:sldId id="807"/>
            <p14:sldId id="845"/>
            <p14:sldId id="812"/>
            <p14:sldId id="806"/>
            <p14:sldId id="848"/>
            <p14:sldId id="816"/>
            <p14:sldId id="809"/>
            <p14:sldId id="810"/>
            <p14:sldId id="815"/>
            <p14:sldId id="813"/>
            <p14:sldId id="847"/>
            <p14:sldId id="814"/>
            <p14:sldId id="808"/>
            <p14:sldId id="819"/>
            <p14:sldId id="820"/>
            <p14:sldId id="817"/>
            <p14:sldId id="818"/>
            <p14:sldId id="821"/>
            <p14:sldId id="822"/>
            <p14:sldId id="846"/>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Lst>
        </p14:section>
        <p14:section name="Working with Notebooks on Apache Spark" id="{15A6DC5E-92F0-42B1-B699-AFC43C043624}">
          <p14:sldIdLst>
            <p14:sldId id="594"/>
            <p14:sldId id="572"/>
            <p14:sldId id="609"/>
            <p14:sldId id="511"/>
            <p14:sldId id="611"/>
            <p14:sldId id="514"/>
            <p14:sldId id="610"/>
            <p14:sldId id="513"/>
            <p14:sldId id="653"/>
            <p14:sldId id="652"/>
            <p14:sldId id="654"/>
            <p14:sldId id="656"/>
            <p14:sldId id="657"/>
            <p14:sldId id="784"/>
            <p14:sldId id="658"/>
            <p14:sldId id="762"/>
            <p14:sldId id="763"/>
            <p14:sldId id="764"/>
            <p14:sldId id="765"/>
            <p14:sldId id="766"/>
            <p14:sldId id="767"/>
            <p14:sldId id="768"/>
            <p14:sldId id="769"/>
            <p14:sldId id="770"/>
            <p14:sldId id="771"/>
            <p14:sldId id="772"/>
            <p14:sldId id="718"/>
          </p14:sldIdLst>
        </p14:section>
      </p14:sectionLst>
    </p:ex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cmAuthor>
  <p:cmAuthor id="1" name="Mary Feil-Jacobs" initials="MFJ" lastIdx="43" clrIdx="1"/>
  <p:cmAuthor id="8" name="Jessica Tjhin Southworth" initials="JTS [2]" lastIdx="82" clrIdx="8">
    <p:extLst/>
  </p:cmAuthor>
  <p:cmAuthor id="2" name="John Higuera (Simplicity Consulting Inc)" initials="JH(CI" lastIdx="5" clrIdx="2">
    <p:extLst/>
  </p:cmAuthor>
  <p:cmAuthor id="3" name="Ana Adeyemi" initials="AA" lastIdx="53" clrIdx="3"/>
  <p:cmAuthor id="4" name="Jessica Tjhin Southworth (INDIGO SLATE)" initials="JTS(S" lastIdx="5" clrIdx="4">
    <p:extLst/>
  </p:cmAuthor>
  <p:cmAuthor id="5" name="Badal Bordia" initials="BB" lastIdx="7" clrIdx="5">
    <p:extLst/>
  </p:cmAuthor>
  <p:cmAuthor id="6" name="Jessica Tjhin Southworth" initials="JTS" lastIdx="1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E2F05"/>
    <a:srgbClr val="FF5519"/>
    <a:srgbClr val="B42F00"/>
    <a:srgbClr val="DC3C00"/>
    <a:srgbClr val="CB3B22"/>
    <a:srgbClr val="FFFFCC"/>
    <a:srgbClr val="FFFFFF"/>
    <a:srgbClr val="8C2F00"/>
    <a:srgbClr val="CB3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1" autoAdjust="0"/>
    <p:restoredTop sz="93507" autoAdjust="0"/>
  </p:normalViewPr>
  <p:slideViewPr>
    <p:cSldViewPr snapToGrid="0">
      <p:cViewPr>
        <p:scale>
          <a:sx n="73" d="100"/>
          <a:sy n="73" d="100"/>
        </p:scale>
        <p:origin x="1968" y="1200"/>
      </p:cViewPr>
      <p:guideLst>
        <p:guide orient="horz" pos="1627"/>
        <p:guide orient="horz" pos="2203"/>
        <p:guide pos="3941"/>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commentAuthors" Target="commentAuthors.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50" Type="http://schemas.openxmlformats.org/officeDocument/2006/relationships/slide" Target="slides/slide27.xml"/><Relationship Id="rId51" Type="http://schemas.openxmlformats.org/officeDocument/2006/relationships/slide" Target="slides/slide28.xml"/><Relationship Id="rId52" Type="http://schemas.openxmlformats.org/officeDocument/2006/relationships/slide" Target="slides/slide29.xml"/><Relationship Id="rId53" Type="http://schemas.openxmlformats.org/officeDocument/2006/relationships/slide" Target="slides/slide30.xml"/><Relationship Id="rId54" Type="http://schemas.openxmlformats.org/officeDocument/2006/relationships/slide" Target="slides/slide31.xml"/><Relationship Id="rId55" Type="http://schemas.openxmlformats.org/officeDocument/2006/relationships/slide" Target="slides/slide32.xml"/><Relationship Id="rId56" Type="http://schemas.openxmlformats.org/officeDocument/2006/relationships/slide" Target="slides/slide33.xml"/><Relationship Id="rId57" Type="http://schemas.openxmlformats.org/officeDocument/2006/relationships/slide" Target="slides/slide34.xml"/><Relationship Id="rId58" Type="http://schemas.openxmlformats.org/officeDocument/2006/relationships/slide" Target="slides/slide35.xml"/><Relationship Id="rId59" Type="http://schemas.openxmlformats.org/officeDocument/2006/relationships/slide" Target="slides/slide36.xml"/><Relationship Id="rId70" Type="http://schemas.openxmlformats.org/officeDocument/2006/relationships/slide" Target="slides/slide47.xml"/><Relationship Id="rId71" Type="http://schemas.openxmlformats.org/officeDocument/2006/relationships/slide" Target="slides/slide48.xml"/><Relationship Id="rId72" Type="http://schemas.openxmlformats.org/officeDocument/2006/relationships/slide" Target="slides/slide49.xml"/><Relationship Id="rId73" Type="http://schemas.openxmlformats.org/officeDocument/2006/relationships/slide" Target="slides/slide50.xml"/><Relationship Id="rId74" Type="http://schemas.openxmlformats.org/officeDocument/2006/relationships/slide" Target="slides/slide51.xml"/><Relationship Id="rId75" Type="http://schemas.openxmlformats.org/officeDocument/2006/relationships/slide" Target="slides/slide52.xml"/><Relationship Id="rId76" Type="http://schemas.openxmlformats.org/officeDocument/2006/relationships/slide" Target="slides/slide53.xml"/><Relationship Id="rId77" Type="http://schemas.openxmlformats.org/officeDocument/2006/relationships/slide" Target="slides/slide54.xml"/><Relationship Id="rId78" Type="http://schemas.openxmlformats.org/officeDocument/2006/relationships/slide" Target="slides/slide55.xml"/><Relationship Id="rId79" Type="http://schemas.openxmlformats.org/officeDocument/2006/relationships/slide" Target="slides/slide56.xml"/><Relationship Id="rId90" Type="http://schemas.openxmlformats.org/officeDocument/2006/relationships/slide" Target="slides/slide67.xml"/><Relationship Id="rId91" Type="http://schemas.openxmlformats.org/officeDocument/2006/relationships/slide" Target="slides/slide68.xml"/><Relationship Id="rId92" Type="http://schemas.openxmlformats.org/officeDocument/2006/relationships/slide" Target="slides/slide69.xml"/><Relationship Id="rId93" Type="http://schemas.openxmlformats.org/officeDocument/2006/relationships/slide" Target="slides/slide70.xml"/><Relationship Id="rId94" Type="http://schemas.openxmlformats.org/officeDocument/2006/relationships/slide" Target="slides/slide71.xml"/><Relationship Id="rId95" Type="http://schemas.openxmlformats.org/officeDocument/2006/relationships/slide" Target="slides/slide72.xml"/><Relationship Id="rId96" Type="http://schemas.openxmlformats.org/officeDocument/2006/relationships/slide" Target="slides/slide73.xml"/><Relationship Id="rId97" Type="http://schemas.openxmlformats.org/officeDocument/2006/relationships/slide" Target="slides/slide74.xml"/><Relationship Id="rId98" Type="http://schemas.openxmlformats.org/officeDocument/2006/relationships/slide" Target="slides/slide75.xml"/><Relationship Id="rId99" Type="http://schemas.openxmlformats.org/officeDocument/2006/relationships/slide" Target="slides/slide7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slide" Target="slides/slide26.xml"/><Relationship Id="rId60" Type="http://schemas.openxmlformats.org/officeDocument/2006/relationships/slide" Target="slides/slide37.xml"/><Relationship Id="rId61" Type="http://schemas.openxmlformats.org/officeDocument/2006/relationships/slide" Target="slides/slide38.xml"/><Relationship Id="rId62" Type="http://schemas.openxmlformats.org/officeDocument/2006/relationships/slide" Target="slides/slide39.xml"/><Relationship Id="rId63" Type="http://schemas.openxmlformats.org/officeDocument/2006/relationships/slide" Target="slides/slide40.xml"/><Relationship Id="rId64" Type="http://schemas.openxmlformats.org/officeDocument/2006/relationships/slide" Target="slides/slide41.xml"/><Relationship Id="rId65" Type="http://schemas.openxmlformats.org/officeDocument/2006/relationships/slide" Target="slides/slide42.xml"/><Relationship Id="rId66" Type="http://schemas.openxmlformats.org/officeDocument/2006/relationships/slide" Target="slides/slide43.xml"/><Relationship Id="rId67" Type="http://schemas.openxmlformats.org/officeDocument/2006/relationships/slide" Target="slides/slide44.xml"/><Relationship Id="rId68" Type="http://schemas.openxmlformats.org/officeDocument/2006/relationships/slide" Target="slides/slide45.xml"/><Relationship Id="rId69" Type="http://schemas.openxmlformats.org/officeDocument/2006/relationships/slide" Target="slides/slide46.xml"/><Relationship Id="rId100" Type="http://schemas.openxmlformats.org/officeDocument/2006/relationships/slide" Target="slides/slide77.xml"/><Relationship Id="rId80" Type="http://schemas.openxmlformats.org/officeDocument/2006/relationships/slide" Target="slides/slide57.xml"/><Relationship Id="rId81" Type="http://schemas.openxmlformats.org/officeDocument/2006/relationships/slide" Target="slides/slide58.xml"/><Relationship Id="rId82" Type="http://schemas.openxmlformats.org/officeDocument/2006/relationships/slide" Target="slides/slide59.xml"/><Relationship Id="rId83" Type="http://schemas.openxmlformats.org/officeDocument/2006/relationships/slide" Target="slides/slide60.xml"/><Relationship Id="rId84" Type="http://schemas.openxmlformats.org/officeDocument/2006/relationships/slide" Target="slides/slide61.xml"/><Relationship Id="rId85" Type="http://schemas.openxmlformats.org/officeDocument/2006/relationships/slide" Target="slides/slide62.xml"/><Relationship Id="rId86" Type="http://schemas.openxmlformats.org/officeDocument/2006/relationships/slide" Target="slides/slide63.xml"/><Relationship Id="rId87" Type="http://schemas.openxmlformats.org/officeDocument/2006/relationships/slide" Target="slides/slide64.xml"/><Relationship Id="rId88" Type="http://schemas.openxmlformats.org/officeDocument/2006/relationships/slide" Target="slides/slide65.xml"/><Relationship Id="rId89"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5/16/17 9:23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5/16/17 9:23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park.apache.or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park.apache.or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s://ms.portal.azure.co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 Id="rId3" Type="http://schemas.openxmlformats.org/officeDocument/2006/relationships/hyperlink" Target="https://azure.microsoft.com/en-us/documentation/articles/hdinsight-apache-spark-jupyter-notebook-kernels/#why-should-i-use-the-new-kernels"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5/16/17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8596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5/16/17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847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55090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2491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598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19</a:t>
            </a:fld>
            <a:endParaRPr lang="en-US" dirty="0">
              <a:solidFill>
                <a:prstClr val="black"/>
              </a:solidFill>
            </a:endParaRPr>
          </a:p>
        </p:txBody>
      </p:sp>
    </p:spTree>
    <p:extLst>
      <p:ext uri="{BB962C8B-B14F-4D97-AF65-F5344CB8AC3E}">
        <p14:creationId xmlns:p14="http://schemas.microsoft.com/office/powerpoint/2010/main" val="1216908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20</a:t>
            </a:fld>
            <a:endParaRPr lang="en-US" dirty="0">
              <a:solidFill>
                <a:prstClr val="black"/>
              </a:solidFill>
            </a:endParaRPr>
          </a:p>
        </p:txBody>
      </p:sp>
    </p:spTree>
    <p:extLst>
      <p:ext uri="{BB962C8B-B14F-4D97-AF65-F5344CB8AC3E}">
        <p14:creationId xmlns:p14="http://schemas.microsoft.com/office/powerpoint/2010/main" val="588270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the architecture</a:t>
            </a:r>
            <a:r>
              <a:rPr lang="en-US" b="0" u="none" baseline="0" dirty="0"/>
              <a:t> of how Apache Spark is different, allowing it to offer better performance for data sharing.</a:t>
            </a:r>
            <a:endParaRPr lang="en-US" b="1" u="sng" dirty="0"/>
          </a:p>
          <a:p>
            <a:endParaRPr lang="en-US" dirty="0"/>
          </a:p>
          <a:p>
            <a:r>
              <a:rPr lang="en-US" b="1" u="sng" dirty="0"/>
              <a:t>Table Source</a:t>
            </a:r>
            <a:r>
              <a:rPr lang="en-US" b="0" u="none" dirty="0"/>
              <a:t>: https://gist.github.com/jboner/2841832</a:t>
            </a:r>
            <a:endParaRPr lang="en-US" b="1" u="sng" dirty="0"/>
          </a:p>
          <a:p>
            <a:endParaRPr lang="en-US" dirty="0"/>
          </a:p>
          <a:p>
            <a:r>
              <a:rPr lang="en-US" b="1" u="sng" dirty="0"/>
              <a:t>Talking</a:t>
            </a:r>
            <a:r>
              <a:rPr lang="en-US" b="1" u="sng" baseline="0" dirty="0"/>
              <a:t> points</a:t>
            </a:r>
            <a:r>
              <a:rPr lang="en-US" b="0" u="none" baseline="0" dirty="0"/>
              <a:t>:</a:t>
            </a:r>
          </a:p>
          <a:p>
            <a:pPr lvl="1"/>
            <a:r>
              <a:rPr lang="en-US" dirty="0"/>
              <a:t>Spark provides primitives for in-memory cluster computing. A Spark job can load and cache data into memory and query it repeatedly, much more quickly than disk-based systems.</a:t>
            </a:r>
          </a:p>
          <a:p>
            <a:pPr lvl="1"/>
            <a:r>
              <a:rPr lang="en-US" dirty="0"/>
              <a:t>Spark integrates into the Scala programming language to let you manipulate distributed data sets like local collections. No need to structure everything as map and reduce operations.</a:t>
            </a:r>
          </a:p>
          <a:p>
            <a:pPr lvl="1">
              <a:spcAft>
                <a:spcPts val="0"/>
              </a:spcAft>
            </a:pPr>
            <a:r>
              <a:rPr lang="en-US" b="0" dirty="0">
                <a:solidFill>
                  <a:srgbClr val="000000">
                    <a:lumMod val="75000"/>
                    <a:lumOff val="25000"/>
                  </a:srgbClr>
                </a:solidFill>
              </a:rPr>
              <a:t>Data sharing between </a:t>
            </a:r>
            <a:r>
              <a:rPr lang="en-US" dirty="0">
                <a:solidFill>
                  <a:srgbClr val="000000">
                    <a:lumMod val="75000"/>
                    <a:lumOff val="25000"/>
                  </a:srgbClr>
                </a:solidFill>
              </a:rPr>
              <a:t>operations is faster, since data is in-memory.</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Hadoop shares data through HDFS, an expensive option. It also maintains three replicas. </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stores data in-memory without any replication.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3879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002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7535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5/16/17 9:23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039597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 slide shows you how to create</a:t>
            </a:r>
            <a:r>
              <a:rPr lang="en-US" b="0" u="none" baseline="0" dirty="0"/>
              <a:t> an HDInsight Spark cluster and understand the parameters</a:t>
            </a:r>
            <a:r>
              <a:rPr lang="en-US" sz="2000" dirty="0">
                <a:solidFill>
                  <a:srgbClr val="FFFFFF"/>
                </a:solidFill>
                <a:latin typeface="Segoe UI Light"/>
              </a:rPr>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Provision a Spark cluster directly from the Azure console.</a:t>
            </a:r>
          </a:p>
          <a:p>
            <a:pPr marL="171450" indent="-171450">
              <a:buFont typeface="Arial" panose="020B0604020202020204" pitchFamily="34" charset="0"/>
              <a:buChar char="•"/>
            </a:pPr>
            <a:r>
              <a:rPr lang="en-US" dirty="0"/>
              <a:t>The number of data nodes are all that have to be specified (but can be changed later).</a:t>
            </a:r>
          </a:p>
          <a:p>
            <a:pPr marL="171450" indent="-171450">
              <a:buFont typeface="Arial" panose="020B0604020202020204" pitchFamily="34" charset="0"/>
              <a:buChar char="•"/>
            </a:pPr>
            <a:r>
              <a:rPr lang="en-US" dirty="0"/>
              <a:t>Clusters can have up to sixteen nodes.</a:t>
            </a:r>
          </a:p>
          <a:p>
            <a:pPr marL="171450" indent="-171450">
              <a:buFont typeface="Arial" panose="020B0604020202020204" pitchFamily="34" charset="0"/>
              <a:buChar char="•"/>
            </a:pPr>
            <a:r>
              <a:rPr lang="en-US" dirty="0"/>
              <a:t>More nodes enable more queries to run concurrently.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23262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gives a brief summary of the </a:t>
            </a:r>
            <a:r>
              <a:rPr lang="en-US" b="0" u="none" baseline="0" dirty="0" err="1"/>
              <a:t>Ambari</a:t>
            </a:r>
            <a:r>
              <a:rPr lang="en-US" b="0" u="none" baseline="0" dirty="0"/>
              <a:t> Dashboard.</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dirty="0"/>
              <a:t>In the HDInsight Spark</a:t>
            </a:r>
            <a:r>
              <a:rPr lang="en-US" baseline="0" dirty="0"/>
              <a:t> Dashboard, you can find three links to access: </a:t>
            </a:r>
            <a:r>
              <a:rPr lang="en-US" b="1" baseline="0" dirty="0" err="1"/>
              <a:t>Ambari</a:t>
            </a:r>
            <a:r>
              <a:rPr lang="en-US" baseline="0" dirty="0"/>
              <a:t> </a:t>
            </a:r>
            <a:r>
              <a:rPr lang="en-US" b="1" baseline="0" dirty="0"/>
              <a:t>Web UI</a:t>
            </a:r>
            <a:r>
              <a:rPr lang="en-US" baseline="0" dirty="0"/>
              <a:t>, </a:t>
            </a:r>
            <a:r>
              <a:rPr lang="en-US" b="1" baseline="0" dirty="0"/>
              <a:t>Hosts (Resource Manager)</a:t>
            </a:r>
            <a:r>
              <a:rPr lang="en-US" baseline="0" dirty="0"/>
              <a:t>, and </a:t>
            </a:r>
            <a:r>
              <a:rPr lang="en-US" b="1" baseline="0" dirty="0"/>
              <a:t>Notebooks</a:t>
            </a:r>
            <a:r>
              <a:rPr lang="en-US" baseline="0" dirty="0"/>
              <a:t>:</a:t>
            </a:r>
            <a:endParaRPr lang="en-US" dirty="0"/>
          </a:p>
          <a:p>
            <a:pPr marL="171450" indent="-171450">
              <a:buFont typeface="Arial" panose="020B0604020202020204" pitchFamily="34" charset="0"/>
              <a:buChar char="•"/>
            </a:pPr>
            <a:r>
              <a:rPr lang="en-US" dirty="0" err="1"/>
              <a:t>Ambari</a:t>
            </a:r>
            <a:r>
              <a:rPr lang="en-US" dirty="0"/>
              <a:t> web UI – Web-based UI</a:t>
            </a:r>
            <a:r>
              <a:rPr lang="en-US" baseline="0" dirty="0"/>
              <a:t> that monitors Spark clusters</a:t>
            </a:r>
            <a:endParaRPr lang="en-US" dirty="0"/>
          </a:p>
          <a:p>
            <a:pPr marL="171450" indent="-171450">
              <a:buFont typeface="Arial" panose="020B0604020202020204" pitchFamily="34" charset="0"/>
              <a:buChar char="•"/>
            </a:pPr>
            <a:r>
              <a:rPr lang="en-US" dirty="0"/>
              <a:t>Resource Manager – Where you can control</a:t>
            </a:r>
            <a:r>
              <a:rPr lang="en-US" baseline="0" dirty="0"/>
              <a:t> the resources and how they are allocated to various Spark cluster components</a:t>
            </a:r>
            <a:endParaRPr lang="en-US" dirty="0"/>
          </a:p>
          <a:p>
            <a:pPr marL="171450" indent="-171450">
              <a:buFont typeface="Arial" panose="020B0604020202020204" pitchFamily="34" charset="0"/>
              <a:buChar char="•"/>
            </a:pPr>
            <a:r>
              <a:rPr lang="en-US" dirty="0"/>
              <a:t>Notebooks – I</a:t>
            </a:r>
            <a:r>
              <a:rPr lang="en-US" baseline="0" dirty="0"/>
              <a:t>nteractive web-based tools, such as Zeppelin or </a:t>
            </a:r>
            <a:r>
              <a:rPr lang="en-US" baseline="0" dirty="0" err="1"/>
              <a:t>Jupyter</a:t>
            </a:r>
            <a:r>
              <a:rPr lang="en-US" baseline="0" dirty="0"/>
              <a:t>, that develop and run Spark programs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6119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dirty="0"/>
              <a:t>Objective</a:t>
            </a:r>
            <a:r>
              <a:rPr lang="en-US" b="0" i="0" u="none" dirty="0"/>
              <a:t>:</a:t>
            </a:r>
            <a:r>
              <a:rPr lang="en-US" b="0" i="0" u="none" baseline="0" dirty="0"/>
              <a:t> This slide e</a:t>
            </a:r>
            <a:r>
              <a:rPr lang="en-US" b="0" i="0" u="none" dirty="0"/>
              <a:t>xplores</a:t>
            </a:r>
            <a:r>
              <a:rPr lang="en-US" b="0" u="none" dirty="0"/>
              <a:t> an</a:t>
            </a:r>
            <a:r>
              <a:rPr lang="en-US" b="0" u="none" baseline="0" dirty="0"/>
              <a:t> alternative method of installing Spark on an HDInsight cluster by utilizing Script Actions.</a:t>
            </a:r>
            <a:endParaRPr lang="en-US" b="1" u="sng" dirty="0"/>
          </a:p>
          <a:p>
            <a:endParaRPr lang="en-US" dirty="0"/>
          </a:p>
          <a:p>
            <a:r>
              <a:rPr lang="en-US" b="1" u="sng" dirty="0"/>
              <a:t>Talking</a:t>
            </a:r>
            <a:r>
              <a:rPr lang="en-US" b="1" u="sng" baseline="0" dirty="0"/>
              <a:t> point</a:t>
            </a:r>
            <a:r>
              <a:rPr lang="en-US" b="0" u="none" baseline="0" dirty="0"/>
              <a:t>:</a:t>
            </a:r>
          </a:p>
          <a:p>
            <a:r>
              <a:rPr lang="en-US" dirty="0"/>
              <a:t>Script Actions are a generic mechanism for installing custom software as HDInsight clusters are being provisioned.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9035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a:t>
            </a:r>
            <a:r>
              <a:rPr lang="en-US" b="0" u="none" baseline="0" dirty="0"/>
              <a:t> gives a brief summary of the </a:t>
            </a:r>
            <a:r>
              <a:rPr lang="en-US" b="0" u="none" baseline="0" dirty="0" err="1"/>
              <a:t>Ambari</a:t>
            </a:r>
            <a:r>
              <a:rPr lang="en-US" b="0" u="none" baseline="0" dirty="0"/>
              <a:t> Services.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The web UI enables you to have a dashboard view and control of the number of cores and amount of memory allocated to Spark cluster components and notebooks.</a:t>
            </a:r>
          </a:p>
          <a:p>
            <a:pPr marL="171450" indent="-171450">
              <a:buFont typeface="Arial" panose="020B0604020202020204" pitchFamily="34" charset="0"/>
              <a:buChar char="•"/>
            </a:pPr>
            <a:r>
              <a:rPr lang="en-US" b="0" u="none" baseline="0" dirty="0" err="1"/>
              <a:t>Ambari</a:t>
            </a:r>
            <a:r>
              <a:rPr lang="en-US" b="0" u="none" baseline="0" dirty="0"/>
              <a:t> makes Hadoop management simpler by providing an easy-to-use web UI that can be used to provision, manage, and monitor Hadoop clusters. Developers can integrate these capabilities into their applications by using the </a:t>
            </a:r>
            <a:r>
              <a:rPr lang="en-US" b="0" u="none" baseline="0" dirty="0" err="1"/>
              <a:t>Ambari</a:t>
            </a:r>
            <a:r>
              <a:rPr lang="en-US" b="0" u="none" baseline="0" dirty="0"/>
              <a:t> REST APIs.</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58890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resizing an HDInsight Spark cluster.</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Like other HDInsight cluster types, the number of nodes in a Spark cluster can be increased dynamically.</a:t>
            </a:r>
          </a:p>
          <a:p>
            <a:pPr marL="171450" indent="-171450">
              <a:buFont typeface="Arial" panose="020B0604020202020204" pitchFamily="34" charset="0"/>
              <a:buChar char="•"/>
            </a:pPr>
            <a:r>
              <a:rPr lang="en-US" b="0" u="none" baseline="0" dirty="0"/>
              <a:t>The cluster or the running jobs do not have to be paused or stopped to resize.</a:t>
            </a:r>
          </a:p>
          <a:p>
            <a:pPr marL="171450" indent="-171450">
              <a:buFont typeface="Arial" panose="020B0604020202020204" pitchFamily="34" charset="0"/>
              <a:buChar char="•"/>
            </a:pPr>
            <a:r>
              <a:rPr lang="en-US" b="0" u="none" baseline="0" dirty="0"/>
              <a:t>Caching data in-memory or SSD can improve query performance.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209585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discusses the two notebooks </a:t>
            </a:r>
            <a:r>
              <a:rPr lang="en-US" sz="1632" dirty="0"/>
              <a:t>HDInsight Spark supports: </a:t>
            </a:r>
            <a:r>
              <a:rPr lang="en-US" sz="1632" dirty="0" err="1"/>
              <a:t>Jupyter</a:t>
            </a:r>
            <a:r>
              <a:rPr lang="en-US" sz="1632" dirty="0"/>
              <a:t> and Zeppelin.</a:t>
            </a:r>
            <a:endParaRPr lang="en-US" b="1" u="sng" dirty="0"/>
          </a:p>
          <a:p>
            <a:endParaRPr lang="en-US" dirty="0"/>
          </a:p>
          <a:p>
            <a:r>
              <a:rPr lang="en-US" b="1" u="sng" dirty="0"/>
              <a:t>Talking</a:t>
            </a:r>
            <a:r>
              <a:rPr lang="en-US" b="1" u="sng" baseline="0" dirty="0"/>
              <a:t> points</a:t>
            </a:r>
            <a:r>
              <a:rPr lang="en-US" b="0" u="none" baseline="0" dirty="0"/>
              <a:t>:</a:t>
            </a:r>
          </a:p>
          <a:p>
            <a:pPr lvl="1"/>
            <a:r>
              <a:rPr lang="en-US" sz="1632" dirty="0"/>
              <a:t>Links to notebooks are available on the dashboard.</a:t>
            </a:r>
          </a:p>
          <a:p>
            <a:pPr lvl="1"/>
            <a:r>
              <a:rPr lang="en-US" sz="1632" dirty="0"/>
              <a:t>Pre-installed notebooks can be launched by clicking on the links. No other setup is required (such as launching background services). HDInsight Spark starts the </a:t>
            </a:r>
            <a:r>
              <a:rPr lang="en-US" sz="1632" dirty="0" err="1"/>
              <a:t>Jupyter</a:t>
            </a:r>
            <a:r>
              <a:rPr lang="en-US" sz="1632" dirty="0"/>
              <a:t> kernels or the Zeppelin servers.</a:t>
            </a:r>
          </a:p>
          <a:p>
            <a:pPr lvl="1"/>
            <a:r>
              <a:rPr lang="en-US" sz="1632" dirty="0"/>
              <a:t>The notebooks are part of a subscription and persistent across clusters.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463075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to develop and</a:t>
            </a:r>
            <a:r>
              <a:rPr lang="en-US" b="0" u="none" baseline="0" dirty="0"/>
              <a:t> run the </a:t>
            </a:r>
            <a:r>
              <a:rPr lang="en-US" b="0" u="none" baseline="0" dirty="0" err="1"/>
              <a:t>Jupyter</a:t>
            </a:r>
            <a:r>
              <a:rPr lang="en-US" b="0" u="none" baseline="0" dirty="0"/>
              <a:t>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lvl="1">
              <a:lnSpc>
                <a:spcPct val="100000"/>
              </a:lnSpc>
              <a:spcAft>
                <a:spcPts val="918"/>
              </a:spcAft>
            </a:pPr>
            <a:r>
              <a:rPr lang="en-US" sz="1632" dirty="0"/>
              <a:t>Select a particular cell and execute it by either pressing </a:t>
            </a:r>
            <a:r>
              <a:rPr lang="en-US" sz="1632" b="1" dirty="0" err="1"/>
              <a:t>Shift+Enter</a:t>
            </a:r>
            <a:r>
              <a:rPr lang="en-US" sz="1632" dirty="0"/>
              <a:t> or clicking the </a:t>
            </a:r>
            <a:r>
              <a:rPr lang="en-US" sz="1632" b="1" baseline="0" dirty="0"/>
              <a:t>play icon</a:t>
            </a:r>
            <a:r>
              <a:rPr lang="en-US" sz="1632" dirty="0"/>
              <a:t>. It is possible to select all cells to run as well. To stop the execution, click the </a:t>
            </a:r>
            <a:r>
              <a:rPr lang="en-US" sz="1632" b="1" baseline="0" dirty="0"/>
              <a:t>stop icon</a:t>
            </a:r>
            <a:r>
              <a:rPr lang="en-US" sz="1632" dirty="0"/>
              <a:t>. </a:t>
            </a:r>
          </a:p>
          <a:p>
            <a:pPr lvl="1">
              <a:spcAft>
                <a:spcPts val="918"/>
              </a:spcAft>
            </a:pPr>
            <a:r>
              <a:rPr lang="en-US" sz="1632" dirty="0"/>
              <a:t>Interrupt, restart, or reconnect to a running kernel. </a:t>
            </a:r>
          </a:p>
          <a:p>
            <a:pPr lvl="1">
              <a:spcAft>
                <a:spcPts val="918"/>
              </a:spcAft>
            </a:pPr>
            <a:r>
              <a:rPr lang="en-US" sz="1632" dirty="0"/>
              <a:t>Connect to a different kernel (however, only Python kernels are currently available).</a:t>
            </a:r>
          </a:p>
          <a:p>
            <a:pPr lvl="1">
              <a:spcAft>
                <a:spcPts val="918"/>
              </a:spcAft>
            </a:pPr>
            <a:r>
              <a:rPr lang="en-US" sz="1632" dirty="0"/>
              <a:t>Duplicate or rename notebooks. </a:t>
            </a:r>
          </a:p>
          <a:p>
            <a:pPr lvl="1">
              <a:spcAft>
                <a:spcPts val="918"/>
              </a:spcAft>
            </a:pPr>
            <a:r>
              <a:rPr lang="en-US" sz="1632" dirty="0"/>
              <a:t>While editing, save and checkpoint the changes and revert to a checkpoint.</a:t>
            </a:r>
            <a:r>
              <a:rPr lang="en-US" sz="1632" dirty="0">
                <a:solidFill>
                  <a:schemeClr val="tx1">
                    <a:lumMod val="65000"/>
                    <a:lumOff val="35000"/>
                  </a:schemeClr>
                </a:solidFill>
              </a:rPr>
              <a:t> </a:t>
            </a:r>
          </a:p>
          <a:p>
            <a:pPr lvl="1">
              <a:spcAft>
                <a:spcPts val="918"/>
              </a:spcAft>
            </a:pPr>
            <a:r>
              <a:rPr lang="en-US" sz="1632" dirty="0">
                <a:solidFill>
                  <a:schemeClr val="tx1">
                    <a:lumMod val="65000"/>
                    <a:lumOff val="35000"/>
                  </a:schemeClr>
                </a:solidFill>
              </a:rPr>
              <a:t>On the main </a:t>
            </a:r>
            <a:r>
              <a:rPr lang="en-US" sz="1632" dirty="0" err="1">
                <a:solidFill>
                  <a:schemeClr val="tx1">
                    <a:lumMod val="65000"/>
                    <a:lumOff val="35000"/>
                  </a:schemeClr>
                </a:solidFill>
              </a:rPr>
              <a:t>Jupyter</a:t>
            </a:r>
            <a:r>
              <a:rPr lang="en-US" sz="1632" dirty="0">
                <a:solidFill>
                  <a:schemeClr val="tx1">
                    <a:lumMod val="65000"/>
                    <a:lumOff val="35000"/>
                  </a:schemeClr>
                </a:solidFill>
              </a:rPr>
              <a:t> console page, read the list of running notebooks.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999905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baseline="0" dirty="0"/>
              <a:t> </a:t>
            </a:r>
            <a:r>
              <a:rPr lang="en-US" b="0" u="none" dirty="0"/>
              <a:t>How to develop and</a:t>
            </a:r>
            <a:r>
              <a:rPr lang="en-US" b="0" u="none" baseline="0" dirty="0"/>
              <a:t> run the Zeppelin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Zeppelin notebook must be connected to a Spark cluster in order to run.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To execute a notebook paragraph, click the </a:t>
            </a:r>
            <a:r>
              <a:rPr lang="en-US" sz="900" b="1" dirty="0">
                <a:solidFill>
                  <a:schemeClr val="bg2">
                    <a:lumMod val="50000"/>
                  </a:schemeClr>
                </a:solidFill>
              </a:rPr>
              <a:t>play icon </a:t>
            </a:r>
            <a:r>
              <a:rPr lang="en-US" sz="900" dirty="0">
                <a:solidFill>
                  <a:schemeClr val="bg2">
                    <a:lumMod val="50000"/>
                  </a:schemeClr>
                </a:solidFill>
              </a:rPr>
              <a:t>in the upper right hand corner.</a:t>
            </a:r>
          </a:p>
          <a:p>
            <a:pPr marL="171450" indent="-171450">
              <a:buFont typeface="Arial" panose="020B0604020202020204" pitchFamily="34" charset="0"/>
              <a:buChar char="•"/>
            </a:pPr>
            <a:r>
              <a:rPr lang="en-US" dirty="0"/>
              <a:t>Like </a:t>
            </a:r>
            <a:r>
              <a:rPr lang="en-US" dirty="0" err="1"/>
              <a:t>Jupyter</a:t>
            </a:r>
            <a:r>
              <a:rPr lang="en-US" dirty="0"/>
              <a:t>, Zeppelin makes it possible to include interactive charts and graphs in a notebook. </a:t>
            </a:r>
          </a:p>
          <a:p>
            <a:pPr marL="171450" indent="-171450">
              <a:buFont typeface="Arial" panose="020B0604020202020204" pitchFamily="34" charset="0"/>
              <a:buChar char="•"/>
            </a:pPr>
            <a:r>
              <a:rPr lang="en-US" dirty="0"/>
              <a:t>Control the visualization using the </a:t>
            </a:r>
            <a:r>
              <a:rPr lang="en-US" b="1" dirty="0"/>
              <a:t>Settings</a:t>
            </a:r>
            <a:r>
              <a:rPr lang="en-US" dirty="0"/>
              <a:t> drop-down menu.</a:t>
            </a:r>
          </a:p>
          <a:p>
            <a:pPr marL="171450" indent="-171450">
              <a:buFont typeface="Arial" panose="020B0604020202020204" pitchFamily="34" charset="0"/>
              <a:buChar char="•"/>
            </a:pPr>
            <a:r>
              <a:rPr lang="en-US" dirty="0"/>
              <a:t>HDInsight includes a number of charts and graphs that are built into the Zeppelin notebook.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46004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 using</a:t>
            </a:r>
            <a:r>
              <a:rPr lang="en-US" b="0" u="none" baseline="0" dirty="0"/>
              <a:t> interactive queries with Spark Shell.</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From the Azure portal, enable Remote Desktop for the cluster you created with Spark installed, and then remote into the cluster. </a:t>
            </a:r>
          </a:p>
          <a:p>
            <a:pPr marL="171450" indent="-171450">
              <a:buFont typeface="Arial" panose="020B0604020202020204" pitchFamily="34" charset="0"/>
              <a:buChar char="•"/>
            </a:pPr>
            <a:r>
              <a:rPr lang="en-US" dirty="0"/>
              <a:t>In the Remote Desktop Protocol (RDP) session, from the desktop, open the Hadoop command line and start the Spark shell </a:t>
            </a:r>
            <a:r>
              <a:rPr lang="en-US" b="1" dirty="0"/>
              <a:t>.\bin\spark-shell </a:t>
            </a:r>
            <a:r>
              <a:rPr lang="en-US" b="0" dirty="0"/>
              <a:t>master yarn.</a:t>
            </a:r>
          </a:p>
          <a:p>
            <a:pPr marL="171450" indent="-171450">
              <a:buFont typeface="Arial" panose="020B0604020202020204" pitchFamily="34" charset="0"/>
              <a:buChar char="•"/>
            </a:pPr>
            <a:r>
              <a:rPr lang="en-US" dirty="0"/>
              <a:t>Once the command finishes running, the Scala prompt </a:t>
            </a:r>
            <a:r>
              <a:rPr lang="en-US" b="1" dirty="0" err="1"/>
              <a:t>scala</a:t>
            </a:r>
            <a:r>
              <a:rPr lang="en-US" b="1" dirty="0"/>
              <a:t>&gt;</a:t>
            </a:r>
            <a:r>
              <a:rPr lang="en-US" dirty="0"/>
              <a:t> should appear:</a:t>
            </a:r>
          </a:p>
          <a:p>
            <a:pPr marL="171450" indent="-171450">
              <a:buFont typeface="Arial" panose="020B0604020202020204" pitchFamily="34" charset="0"/>
              <a:buChar char="•"/>
            </a:pPr>
            <a:r>
              <a:rPr lang="en-US" dirty="0"/>
              <a:t>On the Scala prompt, enter the Spark query shown below. This query counts the occurrence of each word in the davinci.txt file that is available at the </a:t>
            </a:r>
            <a:r>
              <a:rPr lang="en-US" b="1" dirty="0"/>
              <a:t>/example/data/</a:t>
            </a:r>
            <a:r>
              <a:rPr lang="en-US" b="1" dirty="0" err="1"/>
              <a:t>gutenberg</a:t>
            </a:r>
            <a:r>
              <a:rPr lang="en-US" b="1" dirty="0"/>
              <a:t>/ </a:t>
            </a:r>
            <a:r>
              <a:rPr lang="en-US" dirty="0"/>
              <a:t>location on the Azure Blob storage, which is associated with the cluster.</a:t>
            </a:r>
          </a:p>
          <a:p>
            <a:pPr marL="171450" indent="-171450">
              <a:buFont typeface="Arial" panose="020B0604020202020204" pitchFamily="34" charset="0"/>
              <a:buChar char="•"/>
            </a:pPr>
            <a:r>
              <a:rPr lang="en-US" dirty="0"/>
              <a:t>The output should appear on the console.</a:t>
            </a:r>
          </a:p>
          <a:p>
            <a:pPr marL="171450" indent="-171450">
              <a:buFont typeface="Arial" panose="020B0604020202020204" pitchFamily="34" charset="0"/>
              <a:buChar char="•"/>
            </a:pPr>
            <a:r>
              <a:rPr lang="en-US" dirty="0"/>
              <a:t>Type </a:t>
            </a:r>
            <a:r>
              <a:rPr lang="en-US" b="1" dirty="0"/>
              <a:t>:q </a:t>
            </a:r>
            <a:r>
              <a:rPr lang="en-US" dirty="0"/>
              <a:t>to quit the Scala session.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71884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7720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introduces</a:t>
            </a:r>
            <a:r>
              <a:rPr lang="en-US" b="0" u="none" baseline="0" dirty="0"/>
              <a:t> </a:t>
            </a:r>
            <a:r>
              <a:rPr lang="en-US" b="0" u="none" dirty="0"/>
              <a:t>Anaconda</a:t>
            </a:r>
            <a:r>
              <a:rPr lang="en-US" b="0" u="none" baseline="0" dirty="0"/>
              <a:t> and how it integrates with HDInsight Spark.</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Anaconda is a free, enterprise-ready Python distribution tool for large-scale data processing, predictive analytics, and scientific computing.</a:t>
            </a:r>
          </a:p>
          <a:p>
            <a:pPr marL="171450" indent="-171450">
              <a:buFont typeface="Arial" panose="020B0604020202020204" pitchFamily="34" charset="0"/>
              <a:buChar char="•"/>
            </a:pPr>
            <a:r>
              <a:rPr lang="en-US" b="0" u="none" baseline="0" dirty="0"/>
              <a:t>It includes 330+ of the most popular Python packages for science, math, engineering, and data analysis.</a:t>
            </a:r>
          </a:p>
          <a:p>
            <a:pPr marL="171450" indent="-171450">
              <a:buFont typeface="Arial" panose="020B0604020202020204" pitchFamily="34" charset="0"/>
              <a:buChar char="•"/>
            </a:pPr>
            <a:r>
              <a:rPr lang="en-US" b="0" u="none" baseline="0" dirty="0"/>
              <a:t>Anaconda is installed as part of HDInsight Spark. The libraries are updated at a regular cadence.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37720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defines</a:t>
            </a:r>
            <a:r>
              <a:rPr lang="en-US" b="0" u="none" baseline="0" dirty="0"/>
              <a:t> a</a:t>
            </a:r>
            <a:r>
              <a:rPr lang="en-US" b="0" u="none" dirty="0"/>
              <a:t>vailable Scala standalone</a:t>
            </a:r>
            <a:r>
              <a:rPr lang="en-US" b="0" u="none" baseline="0" dirty="0"/>
              <a:t> scale programs</a:t>
            </a:r>
            <a:endParaRPr lang="en-US" b="1" u="sng" dirty="0"/>
          </a:p>
          <a:p>
            <a:endParaRPr lang="en-US" dirty="0"/>
          </a:p>
          <a:p>
            <a:r>
              <a:rPr lang="en-US" b="1" u="sng" dirty="0"/>
              <a:t>Talking</a:t>
            </a:r>
            <a:r>
              <a:rPr lang="en-US" b="1" u="sng" baseline="0" dirty="0"/>
              <a:t> points</a:t>
            </a:r>
            <a:r>
              <a:rPr lang="en-US" b="0" u="none" baseline="0" dirty="0"/>
              <a:t>:</a:t>
            </a:r>
          </a:p>
          <a:p>
            <a:r>
              <a:rPr lang="en-US" b="0" u="none" baseline="0" dirty="0"/>
              <a:t>Build the program with Simple Build Tool (</a:t>
            </a:r>
            <a:r>
              <a:rPr lang="en-US" b="0" u="none" baseline="0" dirty="0" err="1"/>
              <a:t>sbt</a:t>
            </a:r>
            <a:r>
              <a:rPr lang="en-US" b="0" u="none" baseline="0" dirty="0"/>
              <a:t>):</a:t>
            </a:r>
          </a:p>
          <a:p>
            <a:pPr marL="517762" lvl="2" indent="-342900">
              <a:spcBef>
                <a:spcPts val="612"/>
              </a:spcBef>
              <a:buSzPct val="75000"/>
            </a:pPr>
            <a:r>
              <a:rPr 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Install SBT from </a:t>
            </a:r>
            <a:r>
              <a:rPr lang="en-US" sz="900" b="1" kern="1200" dirty="0">
                <a:solidFill>
                  <a:schemeClr val="tx1"/>
                </a:solidFill>
                <a:latin typeface="Segoe UI Light" pitchFamily="34" charset="0"/>
                <a:ea typeface="+mn-ea"/>
                <a:cs typeface="+mn-cs"/>
              </a:rPr>
              <a:t>http://www.scala-sbt.org/</a:t>
            </a:r>
            <a:endParaRPr lang="en-US" sz="1836" b="1" kern="1200" dirty="0">
              <a:solidFill>
                <a:schemeClr val="tx1">
                  <a:lumMod val="75000"/>
                  <a:lumOff val="25000"/>
                </a:schemeClr>
              </a:solidFill>
              <a:latin typeface="Segoe UI Semilight" panose="020B0402040204020203" pitchFamily="34" charset="0"/>
              <a:ea typeface="+mn-ea"/>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Copy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MyTestApp.scala</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Navigate 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Run from the </a:t>
            </a:r>
            <a:r>
              <a:rPr lang="en-US" altLang="en-US" sz="1836" b="1" i="0" dirty="0" err="1">
                <a:solidFill>
                  <a:schemeClr val="accent1">
                    <a:lumMod val="75000"/>
                  </a:schemeClr>
                </a:solidFill>
                <a:latin typeface="Segoe UI Semilight" panose="020B0402040204020203" pitchFamily="34" charset="0"/>
                <a:cs typeface="Segoe UI Semilight" panose="020B0402040204020203" pitchFamily="34" charset="0"/>
              </a:rPr>
              <a:t>sbt</a:t>
            </a:r>
            <a:r>
              <a:rPr lang="en-US" altLang="en-US" sz="1836" b="1" i="0" dirty="0">
                <a:solidFill>
                  <a:schemeClr val="accent1">
                    <a:lumMod val="75000"/>
                  </a:schemeClr>
                </a:solidFill>
                <a:latin typeface="Segoe UI Semilight" panose="020B0402040204020203" pitchFamily="34" charset="0"/>
                <a:cs typeface="Segoe UI Semilight" panose="020B0402040204020203" pitchFamily="34" charset="0"/>
              </a:rPr>
              <a:t> package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command prompt</a:t>
            </a:r>
            <a:endParaRPr lang="en-US" altLang="en-US" sz="1836" i="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On completion, </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mytestapp_2.10-1.0.jar</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 file is created in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\Target\</a:t>
            </a:r>
          </a:p>
          <a:p>
            <a:endParaRPr lang="en-US" b="1" u="sng"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altLang="en-US" sz="1836" dirty="0"/>
              <a:t>Remote to the Spark cluster:</a:t>
            </a:r>
          </a:p>
          <a:p>
            <a:pPr lvl="2"/>
            <a:r>
              <a:rPr lang="en-US" altLang="en-US" sz="1836" dirty="0"/>
              <a:t>Copy </a:t>
            </a:r>
            <a:r>
              <a:rPr lang="en-US" altLang="en-US" sz="1836" b="1" dirty="0"/>
              <a:t>mytestapp_2.10-1.0.jar </a:t>
            </a:r>
            <a:r>
              <a:rPr lang="en-US" altLang="en-US" sz="1836" dirty="0"/>
              <a:t>file over</a:t>
            </a:r>
          </a:p>
          <a:p>
            <a:pPr lvl="2"/>
            <a:r>
              <a:rPr lang="en-US" altLang="en-US" sz="1836" dirty="0"/>
              <a:t>Run from command prompt:</a:t>
            </a:r>
            <a:br>
              <a:rPr lang="en-US" altLang="en-US" sz="1836" dirty="0"/>
            </a:br>
            <a:r>
              <a:rPr lang="en-US" altLang="en-US" sz="1836" b="1" i="0" dirty="0">
                <a:solidFill>
                  <a:schemeClr val="accent1">
                    <a:lumMod val="75000"/>
                  </a:schemeClr>
                </a:solidFill>
              </a:rPr>
              <a:t>c:\apps\dist\spark-1.2.0\bin\spark-submit –class “</a:t>
            </a:r>
            <a:r>
              <a:rPr lang="en-US" altLang="en-US" sz="1836" b="1" i="0" dirty="0" err="1">
                <a:solidFill>
                  <a:schemeClr val="accent1">
                    <a:lumMod val="75000"/>
                  </a:schemeClr>
                </a:solidFill>
              </a:rPr>
              <a:t>MyTestApp</a:t>
            </a:r>
            <a:r>
              <a:rPr lang="en-US" altLang="en-US" sz="1836" b="1" i="0" dirty="0">
                <a:solidFill>
                  <a:schemeClr val="accent1">
                    <a:lumMod val="75000"/>
                  </a:schemeClr>
                </a:solidFill>
              </a:rPr>
              <a:t>” –master local mytestapp_2.10-1.0.jar</a:t>
            </a:r>
          </a:p>
          <a:p>
            <a:pPr lvl="2"/>
            <a:r>
              <a:rPr lang="en-US" altLang="en-US" sz="1836" dirty="0"/>
              <a:t>The results should be displayed on the console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053616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running and managing queries to manage jobs.</a:t>
            </a:r>
            <a:endParaRPr lang="en-US" b="0" u="none" dirty="0"/>
          </a:p>
          <a:p>
            <a:endParaRPr lang="en-US" dirty="0"/>
          </a:p>
          <a:p>
            <a:r>
              <a:rPr lang="en-US" b="1" u="sng" dirty="0"/>
              <a:t>Talking</a:t>
            </a:r>
            <a:r>
              <a:rPr lang="en-US" b="1" u="sng" baseline="0" dirty="0"/>
              <a:t> points</a:t>
            </a:r>
            <a:r>
              <a:rPr lang="en-US" b="0" u="none" baseline="0" dirty="0"/>
              <a:t>:</a:t>
            </a:r>
          </a:p>
          <a:p>
            <a:r>
              <a:rPr lang="en-US" b="1" i="1" u="none" baseline="0" dirty="0"/>
              <a:t>&lt;&lt;animation on click&gt;&gt;</a:t>
            </a:r>
          </a:p>
          <a:p>
            <a:r>
              <a:rPr lang="en-US" b="0" u="none" baseline="0" dirty="0"/>
              <a:t>Use REST APIs to manage jobs:</a:t>
            </a:r>
          </a:p>
          <a:p>
            <a:pPr marL="171450" indent="-171450">
              <a:buFont typeface="Arial" panose="020B0604020202020204" pitchFamily="34" charset="0"/>
              <a:buChar char="•"/>
            </a:pPr>
            <a:r>
              <a:rPr lang="en-US" b="0" u="none" baseline="0" dirty="0"/>
              <a:t>Submit Spark Jobs</a:t>
            </a:r>
          </a:p>
          <a:p>
            <a:pPr marL="171450" indent="-171450">
              <a:buFont typeface="Arial" panose="020B0604020202020204" pitchFamily="34" charset="0"/>
              <a:buChar char="•"/>
            </a:pPr>
            <a:r>
              <a:rPr lang="en-US" b="0" u="none" baseline="0" dirty="0"/>
              <a:t>Cancel Spark Jobs</a:t>
            </a:r>
          </a:p>
          <a:p>
            <a:pPr marL="171450" indent="-171450">
              <a:buFont typeface="Arial" panose="020B0604020202020204" pitchFamily="34" charset="0"/>
              <a:buChar char="•"/>
            </a:pPr>
            <a:r>
              <a:rPr lang="en-US" b="0" u="none" baseline="0" dirty="0"/>
              <a:t>Get Job Status</a:t>
            </a:r>
          </a:p>
          <a:p>
            <a:r>
              <a:rPr lang="en-US" b="1" i="1" u="none" baseline="0" dirty="0"/>
              <a:t>&lt;&lt;animation on click&gt;&gt;</a:t>
            </a:r>
          </a:p>
          <a:p>
            <a:r>
              <a:rPr lang="en-US" b="0" u="none" baseline="0" dirty="0"/>
              <a:t>Run concurrent queries against the same Spark cluster:</a:t>
            </a:r>
          </a:p>
          <a:p>
            <a:pPr marL="171450" indent="-171450">
              <a:buFont typeface="Arial" panose="020B0604020202020204" pitchFamily="34" charset="0"/>
              <a:buChar char="•"/>
            </a:pPr>
            <a:r>
              <a:rPr lang="en-US" b="0" u="none" baseline="0" dirty="0"/>
              <a:t>Run concurrent queries from a single app or multiple apps.</a:t>
            </a:r>
          </a:p>
          <a:p>
            <a:pPr marL="171450" indent="-171450">
              <a:buFont typeface="Arial" panose="020B0604020202020204" pitchFamily="34" charset="0"/>
              <a:buChar char="•"/>
            </a:pPr>
            <a:r>
              <a:rPr lang="en-US" b="0" u="none" baseline="0" dirty="0"/>
              <a:t>A blocking call from one query should not impact other queries.</a:t>
            </a:r>
          </a:p>
          <a:p>
            <a:pPr marL="171450" indent="-171450">
              <a:buFont typeface="Arial" panose="020B0604020202020204" pitchFamily="34" charset="0"/>
              <a:buChar char="•"/>
            </a:pPr>
            <a:r>
              <a:rPr lang="en-US" b="0" u="none" baseline="0" dirty="0"/>
              <a:t>The number of supported concurrent queries depends on the cluster size. On average HDInsight Spark will support one query per node (for example, 8 nodes will support 8 concurrent queries).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664506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a:t>
            </a:r>
            <a:r>
              <a:rPr lang="en-US" b="0" u="none" baseline="0" dirty="0"/>
              <a:t> </a:t>
            </a:r>
            <a:r>
              <a:rPr lang="en-US" b="0" u="none" dirty="0"/>
              <a:t>how HDInsight uses Spark</a:t>
            </a:r>
            <a:r>
              <a:rPr lang="en-US" b="0" u="none" baseline="0" dirty="0"/>
              <a:t> Streaming to integrate with Azure Events. </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HDInsight Spark Streaming offers direct integration, out-of-the-box, with Azure Events.</a:t>
            </a:r>
          </a:p>
          <a:p>
            <a:pPr marL="171450" indent="-171450">
              <a:buFont typeface="Arial" panose="020B0604020202020204" pitchFamily="34" charset="0"/>
              <a:buChar char="•"/>
            </a:pPr>
            <a:r>
              <a:rPr lang="en-US" b="0" u="none" baseline="0" dirty="0"/>
              <a:t>HDInsight Spark Streaming allows you to author applications using Zeppelin notebooks or other IDEs.</a:t>
            </a:r>
          </a:p>
          <a:p>
            <a:pPr marL="171450" indent="-171450">
              <a:buFont typeface="Arial" panose="020B0604020202020204" pitchFamily="34" charset="0"/>
              <a:buChar char="•"/>
            </a:pPr>
            <a:r>
              <a:rPr lang="en-US" b="0" u="none" baseline="0" dirty="0"/>
              <a:t>Azure saves the Event Hub watermark and makes it possible for you to resume a streaming job from where you left it. </a:t>
            </a:r>
          </a:p>
          <a:p>
            <a:pPr marL="171450" indent="-171450">
              <a:buFont typeface="Arial" panose="020B0604020202020204" pitchFamily="34" charset="0"/>
              <a:buChar char="•"/>
            </a:pPr>
            <a:r>
              <a:rPr lang="en-US" b="0" u="none" baseline="0" dirty="0"/>
              <a:t>Azure allows you to direct the streaming output to Microsoft Power BI.</a:t>
            </a:r>
          </a:p>
          <a:p>
            <a:endParaRPr lang="en-US" b="0" u="none"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04885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how HDInsight Spark integrates</a:t>
            </a:r>
            <a:r>
              <a:rPr lang="en-US" b="0" u="none" baseline="0" dirty="0"/>
              <a:t> with business intelligence tools to report on data.</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b="0" u="none" baseline="0" dirty="0"/>
              <a:t>Report your data visually or integrate it with well-known business intelligence tools, such as Microsoft Power BI, Tableau, </a:t>
            </a:r>
            <a:r>
              <a:rPr lang="en-US" b="0" u="none" baseline="0" dirty="0" err="1"/>
              <a:t>QlikView</a:t>
            </a:r>
            <a:r>
              <a:rPr lang="en-US" b="0" u="none" baseline="0" dirty="0"/>
              <a:t>, and SAP </a:t>
            </a:r>
            <a:r>
              <a:rPr lang="en-US" b="0" u="none" baseline="0" dirty="0" err="1"/>
              <a:t>Lumira</a:t>
            </a:r>
            <a:r>
              <a:rPr lang="en-US" b="0" u="none" baseline="0" dirty="0"/>
              <a:t>.</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961203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Sources</a:t>
            </a:r>
            <a:r>
              <a:rPr lang="en-US" b="0" u="none" baseline="0" dirty="0"/>
              <a:t>:</a:t>
            </a:r>
          </a:p>
          <a:p>
            <a:r>
              <a:rPr lang="en-US" b="0" dirty="0"/>
              <a:t>Microsoft</a:t>
            </a:r>
            <a:r>
              <a:rPr lang="en-US" b="0" baseline="0" dirty="0"/>
              <a:t> Azure</a:t>
            </a:r>
            <a:r>
              <a:rPr lang="en-US" b="0" dirty="0"/>
              <a:t> – Manage resources for the Apache Spark cluster in Azure HDInsight: How do I launch the Spark History Server?</a:t>
            </a:r>
          </a:p>
          <a:p>
            <a:r>
              <a:rPr lang="en-US" b="0" dirty="0"/>
              <a:t>https://azure.microsoft.com/en-us/documentation/articles/hdinsight-apache-spark-resource-manager/</a:t>
            </a:r>
          </a:p>
          <a:p>
            <a:endParaRPr lang="en-US" b="0" dirty="0"/>
          </a:p>
          <a:p>
            <a:r>
              <a:rPr lang="en-US" b="0" dirty="0"/>
              <a:t>Microsoft</a:t>
            </a:r>
            <a:r>
              <a:rPr lang="en-US" b="0" baseline="0" dirty="0"/>
              <a:t> Azure</a:t>
            </a:r>
            <a:r>
              <a:rPr lang="en-US" b="0" dirty="0"/>
              <a:t> – Manage resources for the Apache Spark cluster in Azure HDInsight: How do I launch the Yarn UI?</a:t>
            </a:r>
          </a:p>
          <a:p>
            <a:r>
              <a:rPr lang="en-US" b="0" dirty="0"/>
              <a:t>https://azure.microsoft.com/en-us/documentation/articles/hdinsight-apache-spark-resource-manager/</a:t>
            </a:r>
          </a:p>
          <a:p>
            <a:endParaRPr lang="en-US" b="0" dirty="0"/>
          </a:p>
          <a:p>
            <a:r>
              <a:rPr lang="en-US" b="0" dirty="0"/>
              <a:t>Microsoft Azure – Create Apache Spark cluster on Azure HDInsight (Linux) and run interactive queries using Spark SQL</a:t>
            </a:r>
          </a:p>
          <a:p>
            <a:r>
              <a:rPr lang="en-US" dirty="0"/>
              <a:t>https://azure.microsoft.com/en-us/documentation/articles/hdinsight-apache-spark-jupyter-spark-sql/</a:t>
            </a:r>
          </a:p>
          <a:p>
            <a:endParaRPr lang="en-US" b="0" dirty="0"/>
          </a:p>
          <a:p>
            <a:r>
              <a:rPr lang="en-US" b="0" dirty="0"/>
              <a:t>Microsoft Azure - Create a standalone Scala application and to run on HDInsight Spark cluster (Linux)</a:t>
            </a:r>
          </a:p>
          <a:p>
            <a:r>
              <a:rPr lang="en-US" b="0" dirty="0"/>
              <a:t>https://azure.microsoft.com/en-us/documentation/articles/hdinsight-apache-spark-create-standalone-application/</a:t>
            </a:r>
          </a:p>
          <a:p>
            <a:endParaRPr lang="en-US"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5/16/17 9:23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136957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Apache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simplifies the management and monitoring of a Hadoop cluster by providing an easy to use web UI and REST API.</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Once the cluster has been established, use the following steps to verify that you can access service web UIs from the </a:t>
            </a:r>
            <a:r>
              <a:rPr lang="en-US" dirty="0" err="1"/>
              <a:t>Ambari</a:t>
            </a:r>
            <a:r>
              <a:rPr lang="en-US" dirty="0"/>
              <a:t> Web:</a:t>
            </a:r>
          </a:p>
          <a:p>
            <a:pPr marL="445862" lvl="1" indent="-228600">
              <a:buFont typeface="+mj-lt"/>
              <a:buAutoNum type="arabicPeriod"/>
            </a:pPr>
            <a:r>
              <a:rPr lang="en-US" dirty="0"/>
              <a:t>In your browser, go to https://CLUSTERNAME.azurehdinsight.net, where CLUSTERNAME is the name of your HDInsight cluster.</a:t>
            </a:r>
          </a:p>
          <a:p>
            <a:pPr marL="445862" lvl="1" indent="-228600">
              <a:buFont typeface="+mj-lt"/>
              <a:buAutoNum type="arabicPeriod"/>
            </a:pPr>
            <a:r>
              <a:rPr lang="en-US" dirty="0"/>
              <a:t>When prompted, enter the admin user name (admin) and password for your cluster. You may be prompted a second time by the </a:t>
            </a:r>
            <a:r>
              <a:rPr lang="en-US" dirty="0" err="1"/>
              <a:t>Ambari</a:t>
            </a:r>
            <a:r>
              <a:rPr lang="en-US" dirty="0"/>
              <a:t> web UI. If so, re-enter the information.</a:t>
            </a:r>
          </a:p>
          <a:p>
            <a:pPr marL="445862" lvl="1" indent="-228600">
              <a:buFont typeface="+mj-lt"/>
              <a:buAutoNum type="arabicPeriod"/>
            </a:pPr>
            <a:r>
              <a:rPr lang="en-US" dirty="0"/>
              <a:t>From the </a:t>
            </a:r>
            <a:r>
              <a:rPr lang="en-US" dirty="0" err="1"/>
              <a:t>Ambari</a:t>
            </a:r>
            <a:r>
              <a:rPr lang="en-US" dirty="0"/>
              <a:t> Web UI, select YARN from the list on the left of the page.</a:t>
            </a:r>
          </a:p>
          <a:p>
            <a:pPr marL="445862" lvl="1" indent="-228600">
              <a:buFont typeface="+mj-lt"/>
              <a:buAutoNum type="arabicPeriod"/>
            </a:pPr>
            <a:r>
              <a:rPr lang="en-US" dirty="0"/>
              <a:t>When the YARN service information is displayed, select </a:t>
            </a:r>
            <a:r>
              <a:rPr lang="en-US" b="1" dirty="0"/>
              <a:t>Quick Links</a:t>
            </a:r>
            <a:r>
              <a:rPr lang="en-US" dirty="0"/>
              <a:t>. A list of the cluster head nodes will appear. Select one of the head nodes, and then select </a:t>
            </a:r>
            <a:r>
              <a:rPr lang="en-US" b="1" dirty="0" err="1"/>
              <a:t>ResourceManager</a:t>
            </a:r>
            <a:r>
              <a:rPr lang="en-US" b="1" dirty="0"/>
              <a:t> UI</a:t>
            </a:r>
            <a:r>
              <a:rPr lang="en-US" dirty="0"/>
              <a:t>.</a:t>
            </a:r>
          </a:p>
          <a:p>
            <a:pPr marL="0" lvl="0" indent="0">
              <a:buFont typeface="+mj-lt"/>
              <a:buNone/>
            </a:pPr>
            <a:r>
              <a:rPr lang="en-US" sz="900" b="0" i="0" kern="1200" baseline="0" dirty="0">
                <a:solidFill>
                  <a:schemeClr val="tx1"/>
                </a:solidFill>
                <a:effectLst/>
                <a:latin typeface="Segoe UI Light" pitchFamily="34" charset="0"/>
                <a:ea typeface="+mn-ea"/>
                <a:cs typeface="+mn-cs"/>
              </a:rPr>
              <a:t>This UI also provides you the Hive editor for running the Hive queries.</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5/16/17 9:23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473126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Spark on Azure HDInsight provides the </a:t>
            </a:r>
            <a:r>
              <a:rPr lang="en-US" dirty="0" err="1"/>
              <a:t>Ambari</a:t>
            </a:r>
            <a:r>
              <a:rPr lang="en-US" dirty="0"/>
              <a:t> Web UI to manage the cluster resources and monitor the health of the cluster.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From the </a:t>
            </a:r>
            <a:r>
              <a:rPr lang="en-US" dirty="0">
                <a:hlinkClick r:id="rId3"/>
              </a:rPr>
              <a:t>Azure Portal</a:t>
            </a:r>
            <a:r>
              <a:rPr lang="en-US" dirty="0"/>
              <a:t>, from the </a:t>
            </a:r>
            <a:r>
              <a:rPr lang="en-US" dirty="0" err="1"/>
              <a:t>startboard</a:t>
            </a:r>
            <a:r>
              <a:rPr lang="en-US" dirty="0"/>
              <a:t>, click the tile for your Spark cluster (if you pinned it to the </a:t>
            </a:r>
            <a:r>
              <a:rPr lang="en-US" dirty="0" err="1"/>
              <a:t>startboard</a:t>
            </a:r>
            <a:r>
              <a:rPr lang="en-US" dirty="0"/>
              <a:t>). You can also navigate to your cluster under </a:t>
            </a:r>
            <a:r>
              <a:rPr lang="en-US" b="1" dirty="0"/>
              <a:t>Browse All</a:t>
            </a:r>
            <a:r>
              <a:rPr lang="en-US" dirty="0"/>
              <a:t> &gt; </a:t>
            </a:r>
            <a:r>
              <a:rPr lang="en-US" b="1" dirty="0"/>
              <a:t>HDInsight Clusters</a:t>
            </a:r>
            <a:r>
              <a:rPr lang="en-US" dirty="0"/>
              <a:t>. </a:t>
            </a:r>
            <a:r>
              <a:rPr lang="en-US" b="1" dirty="0"/>
              <a:t>&lt;&lt;animation on</a:t>
            </a:r>
            <a:r>
              <a:rPr lang="en-US" b="1" baseline="0" dirty="0"/>
              <a:t> click&gt;&gt;</a:t>
            </a:r>
            <a:endParaRPr lang="en-US" b="1" dirty="0"/>
          </a:p>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From the Spark cluster blade, click </a:t>
            </a:r>
            <a:r>
              <a:rPr lang="en-US" b="1" dirty="0"/>
              <a:t>Dashboard</a:t>
            </a:r>
            <a:r>
              <a:rPr lang="en-US" dirty="0"/>
              <a:t>. When prompted, enter the admin credentials for the Spark cluster. </a:t>
            </a:r>
            <a:r>
              <a:rPr lang="en-US" b="1" dirty="0"/>
              <a:t>&lt;&lt;animation on</a:t>
            </a:r>
            <a:r>
              <a:rPr lang="en-US" b="1" baseline="0" dirty="0"/>
              <a:t> click&gt;&gt;</a:t>
            </a:r>
            <a:endParaRPr lang="en-US" b="1" dirty="0"/>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5/16/17 9:23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888888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5/16/17 9:23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588471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5/16/17 9:23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53575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627641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efines the notebook</a:t>
            </a:r>
            <a:r>
              <a:rPr lang="en-US" b="0" u="none" baseline="0" dirty="0"/>
              <a:t>s that interact when developing in Apache Spark.</a:t>
            </a:r>
            <a:endParaRPr lang="en-US" b="1" u="sng" dirty="0"/>
          </a:p>
          <a:p>
            <a:endParaRPr lang="en-US" dirty="0"/>
          </a:p>
          <a:p>
            <a:r>
              <a:rPr lang="en-US" b="1" u="sng" dirty="0"/>
              <a:t>Talking</a:t>
            </a:r>
            <a:r>
              <a:rPr lang="en-US" b="1" u="sng" baseline="0" dirty="0"/>
              <a:t> points</a:t>
            </a:r>
            <a:r>
              <a:rPr lang="en-US" b="0" u="none" baseline="0" dirty="0"/>
              <a:t>:</a:t>
            </a:r>
          </a:p>
          <a:p>
            <a:r>
              <a:rPr lang="en-US" dirty="0"/>
              <a:t>Notebooks</a:t>
            </a:r>
            <a:r>
              <a:rPr lang="en-US" baseline="0" dirty="0"/>
              <a:t> are:</a:t>
            </a:r>
          </a:p>
          <a:p>
            <a:pPr marL="171450" indent="-171450">
              <a:buFont typeface="Arial" panose="020B0604020202020204" pitchFamily="34" charset="0"/>
              <a:buChar char="•"/>
            </a:pPr>
            <a:r>
              <a:rPr lang="en-US" dirty="0"/>
              <a:t>Web-based, interactive servers for REPL, also known as Read-Evaluate-Print-Loop style programming.</a:t>
            </a:r>
          </a:p>
          <a:p>
            <a:pPr marL="171450" indent="-171450">
              <a:buFont typeface="Arial" panose="020B0604020202020204" pitchFamily="34" charset="0"/>
              <a:buChar char="•"/>
            </a:pPr>
            <a:r>
              <a:rPr lang="en-US" dirty="0"/>
              <a:t>Well-suited for prototyping, rapid development, exploration, discovery, and iterative development.</a:t>
            </a:r>
          </a:p>
          <a:p>
            <a:pPr marL="171450" indent="-171450">
              <a:buFont typeface="Arial" panose="020B0604020202020204" pitchFamily="34" charset="0"/>
              <a:buChar char="•"/>
            </a:pPr>
            <a:r>
              <a:rPr lang="en-US" dirty="0"/>
              <a:t>Designed to consist of code, data, visualization, comments, and notes.</a:t>
            </a:r>
          </a:p>
          <a:p>
            <a:pPr marL="171450" indent="-171450">
              <a:buFont typeface="Arial" panose="020B0604020202020204" pitchFamily="34" charset="0"/>
              <a:buChar char="•"/>
            </a:pPr>
            <a:r>
              <a:rPr lang="en-US" dirty="0"/>
              <a:t>Designed to enable collaboration among team members.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286625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a:t>
            </a:r>
            <a:r>
              <a:rPr lang="en-US" b="0" u="none" baseline="0" dirty="0"/>
              <a:t>This slide describes the process and architecture of the Zeppelin notebook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Its name is inspired by scientific and statistical languages (Julia, Python, and R).</a:t>
            </a:r>
          </a:p>
          <a:p>
            <a:pPr marL="171450" indent="-171450">
              <a:buFont typeface="Arial" panose="020B0604020202020204" pitchFamily="34" charset="0"/>
              <a:buChar char="•"/>
            </a:pPr>
            <a:r>
              <a:rPr lang="en-US" dirty="0"/>
              <a:t>Based on (and an evolution of) </a:t>
            </a:r>
            <a:r>
              <a:rPr lang="en-US" dirty="0" err="1"/>
              <a:t>IPython</a:t>
            </a:r>
            <a:r>
              <a:rPr lang="en-US" dirty="0"/>
              <a:t>. (Soon </a:t>
            </a:r>
            <a:r>
              <a:rPr lang="en-US" dirty="0" err="1"/>
              <a:t>IPython</a:t>
            </a:r>
            <a:r>
              <a:rPr lang="en-US" dirty="0"/>
              <a:t> will not ship separately.)</a:t>
            </a:r>
          </a:p>
          <a:p>
            <a:pPr marL="171450" indent="-171450">
              <a:buFont typeface="Arial" panose="020B0604020202020204" pitchFamily="34" charset="0"/>
              <a:buChar char="•"/>
            </a:pPr>
            <a:r>
              <a:rPr lang="en-US" dirty="0"/>
              <a:t>Is language agnostic. Languages are supported through kernels, a program that runs and introspects the users code. </a:t>
            </a:r>
          </a:p>
          <a:p>
            <a:pPr marL="171450" indent="-171450">
              <a:buFont typeface="Arial" panose="020B0604020202020204" pitchFamily="34" charset="0"/>
              <a:buChar char="•"/>
            </a:pPr>
            <a:r>
              <a:rPr lang="en-US" dirty="0"/>
              <a:t>Supports a rich REPL protocol.</a:t>
            </a:r>
          </a:p>
          <a:p>
            <a:pPr marL="171450" indent="-171450">
              <a:buFont typeface="Arial" panose="020B0604020202020204" pitchFamily="34" charset="0"/>
              <a:buChar char="•"/>
            </a:pPr>
            <a:r>
              <a:rPr lang="en-US" dirty="0"/>
              <a:t>Includes:</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notebook document format (.</a:t>
            </a:r>
            <a:r>
              <a:rPr lang="en-US" sz="1836" dirty="0" err="1">
                <a:gradFill>
                  <a:gsLst>
                    <a:gs pos="85321">
                      <a:srgbClr val="505050"/>
                    </a:gs>
                    <a:gs pos="57000">
                      <a:srgbClr val="505050"/>
                    </a:gs>
                  </a:gsLst>
                </a:gradFill>
              </a:rPr>
              <a:t>ipynb</a:t>
            </a:r>
            <a:r>
              <a:rPr lang="en-US" sz="1836" dirty="0">
                <a:gradFill>
                  <a:gsLst>
                    <a:gs pos="85321">
                      <a:srgbClr val="505050"/>
                    </a:gs>
                    <a:gs pos="57000">
                      <a:srgbClr val="505050"/>
                    </a:gs>
                  </a:gsLst>
                </a:gradFill>
              </a:rPr>
              <a:t>)</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Interactive web-based notebook</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a:t>
            </a:r>
            <a:r>
              <a:rPr lang="en-US" sz="1836" dirty="0" err="1">
                <a:gradFill>
                  <a:gsLst>
                    <a:gs pos="85321">
                      <a:srgbClr val="505050"/>
                    </a:gs>
                    <a:gs pos="57000">
                      <a:srgbClr val="505050"/>
                    </a:gs>
                  </a:gsLst>
                </a:gradFill>
              </a:rPr>
              <a:t>Qt</a:t>
            </a:r>
            <a:r>
              <a:rPr lang="en-US" sz="1836" dirty="0">
                <a:gradFill>
                  <a:gsLst>
                    <a:gs pos="85321">
                      <a:srgbClr val="505050"/>
                    </a:gs>
                    <a:gs pos="57000">
                      <a:srgbClr val="505050"/>
                    </a:gs>
                  </a:gsLst>
                </a:gradFill>
              </a:rPr>
              <a:t> console</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Terminal console</a:t>
            </a:r>
          </a:p>
          <a:p>
            <a:pPr marL="512353" lvl="0" indent="-342900" defTabSz="932597">
              <a:spcAft>
                <a:spcPts val="612"/>
              </a:spcAft>
              <a:buFont typeface="Arial" panose="020B0604020202020204" pitchFamily="34" charset="0"/>
              <a:buChar char="•"/>
            </a:pPr>
            <a:r>
              <a:rPr lang="en-US" sz="1836" dirty="0">
                <a:gradFill>
                  <a:gsLst>
                    <a:gs pos="85321">
                      <a:srgbClr val="505050"/>
                    </a:gs>
                    <a:gs pos="57000">
                      <a:srgbClr val="505050"/>
                    </a:gs>
                  </a:gsLst>
                </a:gradFill>
              </a:rPr>
              <a:t>Notebook viewer (</a:t>
            </a:r>
            <a:r>
              <a:rPr lang="en-US" sz="1836" dirty="0" err="1">
                <a:gradFill>
                  <a:gsLst>
                    <a:gs pos="85321">
                      <a:srgbClr val="505050"/>
                    </a:gs>
                    <a:gs pos="57000">
                      <a:srgbClr val="505050"/>
                    </a:gs>
                  </a:gsLst>
                </a:gradFill>
              </a:rPr>
              <a:t>nbviewer</a:t>
            </a:r>
            <a:r>
              <a:rPr lang="en-US" sz="1836" dirty="0">
                <a:gradFill>
                  <a:gsLst>
                    <a:gs pos="85321">
                      <a:srgbClr val="505050"/>
                    </a:gs>
                    <a:gs pos="57000">
                      <a:srgbClr val="505050"/>
                    </a:gs>
                  </a:gsLst>
                </a:gradFill>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05570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process and architecture of Zeppelin notebooks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Zeppelin is an Apache project currently in incubation. </a:t>
            </a:r>
          </a:p>
          <a:p>
            <a:pPr marL="171450" indent="-171450">
              <a:buFont typeface="Arial" panose="020B0604020202020204" pitchFamily="34" charset="0"/>
              <a:buChar char="•"/>
            </a:pPr>
            <a:r>
              <a:rPr lang="en-US" dirty="0"/>
              <a:t>It provides built-in Apache Spark integration (no need to build a separate module, plugin, or library for it). Spark integration is a feature of Zeppelin, and provides:</a:t>
            </a:r>
          </a:p>
          <a:p>
            <a:pPr marL="388712" lvl="1" indent="-171450">
              <a:buFont typeface="Arial" panose="020B0604020202020204" pitchFamily="34" charset="0"/>
              <a:buChar char="•"/>
            </a:pPr>
            <a:r>
              <a:rPr lang="en-US" dirty="0"/>
              <a:t>Automatic </a:t>
            </a:r>
            <a:r>
              <a:rPr lang="en-US" dirty="0" err="1"/>
              <a:t>SparkContext</a:t>
            </a:r>
            <a:r>
              <a:rPr lang="en-US" dirty="0"/>
              <a:t> and </a:t>
            </a:r>
            <a:r>
              <a:rPr lang="en-US" dirty="0" err="1"/>
              <a:t>SQLContext</a:t>
            </a:r>
            <a:r>
              <a:rPr lang="en-US" dirty="0"/>
              <a:t> injection</a:t>
            </a:r>
          </a:p>
          <a:p>
            <a:pPr marL="388712" lvl="1" indent="-171450">
              <a:buFont typeface="Arial" panose="020B0604020202020204" pitchFamily="34" charset="0"/>
              <a:buChar char="•"/>
            </a:pPr>
            <a:r>
              <a:rPr lang="en-US" dirty="0"/>
              <a:t>Runtime jar dependency loading from local filesystem or maven repository</a:t>
            </a:r>
          </a:p>
          <a:p>
            <a:pPr marL="388712" lvl="1" indent="-171450">
              <a:buFont typeface="Arial" panose="020B0604020202020204" pitchFamily="34" charset="0"/>
              <a:buChar char="•"/>
            </a:pPr>
            <a:r>
              <a:rPr lang="en-US" dirty="0"/>
              <a:t>Job cancellation capabilities while displaying progress</a:t>
            </a:r>
          </a:p>
          <a:p>
            <a:pPr marL="171450" indent="-171450">
              <a:buFont typeface="Arial" panose="020B0604020202020204" pitchFamily="34" charset="0"/>
              <a:buChar char="•"/>
            </a:pPr>
            <a:r>
              <a:rPr lang="en-US" dirty="0"/>
              <a:t>It is based on an interpreter concept that enables any language/data-processing-backend to be plugged into Zeppelin. Current languages included in the Zeppelin interpreter are: </a:t>
            </a:r>
          </a:p>
          <a:p>
            <a:pPr marL="388712" lvl="1" indent="-171450">
              <a:buFont typeface="Arial" panose="020B0604020202020204" pitchFamily="34" charset="0"/>
              <a:buChar char="•"/>
            </a:pPr>
            <a:r>
              <a:rPr lang="en-US" dirty="0"/>
              <a:t>Scala (with Apache Spark)</a:t>
            </a:r>
          </a:p>
          <a:p>
            <a:pPr marL="388712" lvl="1" indent="-171450">
              <a:buFont typeface="Arial" panose="020B0604020202020204" pitchFamily="34" charset="0"/>
              <a:buChar char="•"/>
            </a:pPr>
            <a:r>
              <a:rPr lang="en-US" dirty="0"/>
              <a:t>Spark SQL</a:t>
            </a:r>
          </a:p>
          <a:p>
            <a:pPr marL="388712" lvl="1" indent="-171450">
              <a:buFont typeface="Arial" panose="020B0604020202020204" pitchFamily="34" charset="0"/>
              <a:buChar char="•"/>
            </a:pPr>
            <a:r>
              <a:rPr lang="en-US" dirty="0"/>
              <a:t>Markdown</a:t>
            </a:r>
          </a:p>
          <a:p>
            <a:pPr marL="388712" lvl="1" indent="-171450">
              <a:buFont typeface="Arial" panose="020B0604020202020204" pitchFamily="34" charset="0"/>
              <a:buChar char="•"/>
            </a:pPr>
            <a:r>
              <a:rPr lang="en-US" dirty="0"/>
              <a:t>Shell </a:t>
            </a:r>
          </a:p>
          <a:p>
            <a:pPr marL="171450" indent="-171450">
              <a:buFont typeface="Arial" panose="020B0604020202020204" pitchFamily="34" charset="0"/>
              <a:buChar char="•"/>
            </a:pPr>
            <a:r>
              <a:rPr lang="en-US" dirty="0"/>
              <a:t>Share the notebook URL among collaborators; Zeppelin can then broadcast any changes in real time</a:t>
            </a:r>
          </a:p>
          <a:p>
            <a:pPr marL="171450" indent="-171450">
              <a:buFont typeface="Arial" panose="020B0604020202020204" pitchFamily="34" charset="0"/>
              <a:buChar char="•"/>
            </a:pPr>
            <a:r>
              <a:rPr lang="en-US" dirty="0"/>
              <a:t>Zeppelin provides a URL to display only the results. It does not include a menu or buttons, which means you can easily embed it as an iframe inside of your website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088802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dirty="0"/>
              <a:t> and Zeppelin Notebooks (Channel 9)</a:t>
            </a:r>
            <a:endParaRPr lang="en-US" b="1" u="sng"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https://channel9.msdn.com/Series/Azure-Data-Lake/Whats-up-with-Spark35-Jupyter-and-Zepplein-Notebooks</a:t>
            </a:r>
          </a:p>
          <a:p>
            <a:endParaRPr lang="en-US" dirty="0"/>
          </a:p>
          <a:p>
            <a:r>
              <a:rPr lang="en-US" dirty="0"/>
              <a:t>Microsoft</a:t>
            </a:r>
            <a:r>
              <a:rPr lang="en-US" baseline="0" dirty="0"/>
              <a:t> Azure</a:t>
            </a:r>
            <a:r>
              <a:rPr lang="en-US" dirty="0"/>
              <a:t> – </a:t>
            </a:r>
            <a:r>
              <a:rPr lang="en-US" baseline="0" dirty="0"/>
              <a:t>Getting Started: Create Apache Spark cluster on Azure HDInsight (Linux) and run interactive queries using Spark SQL </a:t>
            </a:r>
            <a:r>
              <a:rPr lang="en-US" dirty="0"/>
              <a:t>– Run Spark SQL queries using a </a:t>
            </a:r>
            <a:r>
              <a:rPr lang="en-US" dirty="0" err="1"/>
              <a:t>Jupyter</a:t>
            </a:r>
            <a:r>
              <a:rPr lang="en-US" dirty="0"/>
              <a:t> notebook</a:t>
            </a:r>
          </a:p>
          <a:p>
            <a:r>
              <a:rPr lang="en-US" dirty="0"/>
              <a:t>https://azure.microsoft.com/en-us/documentation/articles/hdinsight-apache-spark-jupyter-spark-sql/</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605547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begins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demo, you will see how you can use a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notebook to run Spark SQL queries against a Spark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From the Azure Preview Portal</a:t>
            </a:r>
            <a:r>
              <a:rPr lang="en-US" sz="900" b="0" i="0" kern="1200" baseline="0" dirty="0">
                <a:solidFill>
                  <a:schemeClr val="tx1"/>
                </a:solidFill>
                <a:effectLst/>
                <a:latin typeface="Segoe UI Light" pitchFamily="34" charset="0"/>
                <a:ea typeface="+mn-ea"/>
                <a:cs typeface="+mn-cs"/>
              </a:rPr>
              <a:t> on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click the tile for your Spark cluster (if you pinned it to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a:t>
            </a:r>
            <a:r>
              <a:rPr lang="en-US" dirty="0"/>
              <a:t>You can also navigate to your cluster under </a:t>
            </a:r>
            <a:r>
              <a:rPr lang="en-US" b="1" dirty="0"/>
              <a:t>Browse All</a:t>
            </a:r>
            <a:r>
              <a:rPr lang="en-US" dirty="0"/>
              <a:t> &gt; </a:t>
            </a:r>
            <a:r>
              <a:rPr lang="en-US" b="1" dirty="0"/>
              <a:t>HDInsight Clusters</a:t>
            </a:r>
            <a:r>
              <a:rPr lang="en-US" dirty="0"/>
              <a:t>. </a:t>
            </a: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From the Spark cluster blade, you can navigate</a:t>
            </a:r>
            <a:r>
              <a:rPr lang="en-US" sz="900" b="0" i="0" kern="1200" baseline="0" dirty="0">
                <a:solidFill>
                  <a:schemeClr val="tx1"/>
                </a:solidFill>
                <a:effectLst/>
                <a:latin typeface="Segoe UI Light" pitchFamily="34" charset="0"/>
                <a:ea typeface="+mn-ea"/>
                <a:cs typeface="+mn-cs"/>
              </a:rPr>
              <a:t> to the </a:t>
            </a:r>
            <a:r>
              <a:rPr lang="en-US" sz="900" b="1" i="0" kern="1200" dirty="0">
                <a:solidFill>
                  <a:schemeClr val="tx1"/>
                </a:solidFill>
                <a:effectLst/>
                <a:latin typeface="Segoe UI Light" pitchFamily="34" charset="0"/>
                <a:ea typeface="+mn-ea"/>
                <a:cs typeface="+mn-cs"/>
              </a:rPr>
              <a:t>Cluster Dashboard</a:t>
            </a:r>
            <a:r>
              <a:rPr lang="en-US" sz="900" b="0" i="0" kern="1200" dirty="0">
                <a:solidFill>
                  <a:schemeClr val="tx1"/>
                </a:solidFill>
                <a:effectLst/>
                <a:latin typeface="Segoe UI Light" pitchFamily="34" charset="0"/>
                <a:ea typeface="+mn-ea"/>
                <a:cs typeface="+mn-cs"/>
              </a:rPr>
              <a:t> blade from the Quick links, then click </a:t>
            </a:r>
            <a:r>
              <a:rPr lang="en-US" sz="900" b="1" i="0" kern="1200" dirty="0" err="1">
                <a:solidFill>
                  <a:schemeClr val="tx1"/>
                </a:solidFill>
                <a:effectLst/>
                <a:latin typeface="Segoe UI Light" pitchFamily="34" charset="0"/>
                <a:ea typeface="+mn-ea"/>
                <a:cs typeface="+mn-cs"/>
              </a:rPr>
              <a:t>Jupyter</a:t>
            </a:r>
            <a:r>
              <a:rPr lang="en-US" sz="900" b="1" i="0" kern="1200" dirty="0">
                <a:solidFill>
                  <a:schemeClr val="tx1"/>
                </a:solidFill>
                <a:effectLst/>
                <a:latin typeface="Segoe UI Light" pitchFamily="34" charset="0"/>
                <a:ea typeface="+mn-ea"/>
                <a:cs typeface="+mn-cs"/>
              </a:rPr>
              <a:t> Notebook</a:t>
            </a:r>
            <a:r>
              <a:rPr lang="en-US" sz="900" b="0" i="0" kern="1200" dirty="0">
                <a:solidFill>
                  <a:schemeClr val="tx1"/>
                </a:solidFill>
                <a:effectLst/>
                <a:latin typeface="Segoe UI Light" pitchFamily="34" charset="0"/>
                <a:ea typeface="+mn-ea"/>
                <a:cs typeface="+mn-cs"/>
              </a:rPr>
              <a:t>. (If prompted, enter the admin credentials for the cluster.) You can also open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for your cluster by navigating</a:t>
            </a:r>
            <a:r>
              <a:rPr lang="en-US" sz="900" b="0" i="0" kern="1200" baseline="0" dirty="0">
                <a:solidFill>
                  <a:schemeClr val="tx1"/>
                </a:solidFill>
                <a:effectLst/>
                <a:latin typeface="Segoe UI Light" pitchFamily="34" charset="0"/>
                <a:ea typeface="+mn-ea"/>
                <a:cs typeface="+mn-cs"/>
              </a:rPr>
              <a:t> to </a:t>
            </a:r>
            <a:r>
              <a:rPr lang="en-US" sz="900" b="0" i="0" kern="1200" dirty="0">
                <a:solidFill>
                  <a:schemeClr val="tx1"/>
                </a:solidFill>
                <a:effectLst/>
                <a:latin typeface="Segoe UI Light" pitchFamily="34" charset="0"/>
                <a:ea typeface="+mn-ea"/>
                <a:cs typeface="+mn-cs"/>
              </a:rPr>
              <a:t>https://CLUSTERNAME.azurehdinsight.net/jupyter in your browser and replacing CLUSTERNAME with the name of your cluster.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422399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 a new notebook of a text file or Python</a:t>
            </a:r>
            <a:r>
              <a:rPr lang="en-US" baseline="0" dirty="0"/>
              <a:t>-supported notebook. In this UI, you can also see the running </a:t>
            </a:r>
            <a:r>
              <a:rPr lang="en-US" baseline="0" dirty="0" err="1"/>
              <a:t>Jupyter</a:t>
            </a:r>
            <a:r>
              <a:rPr lang="en-US" baseline="0" dirty="0"/>
              <a:t> processes, notebooks, and so on, as well as the status and progress of the </a:t>
            </a:r>
            <a:r>
              <a:rPr lang="en-US" sz="900" b="0" i="0" kern="1200" dirty="0" err="1">
                <a:solidFill>
                  <a:schemeClr val="tx1"/>
                </a:solidFill>
                <a:effectLst/>
                <a:latin typeface="Segoe UI Light" pitchFamily="34" charset="0"/>
                <a:ea typeface="+mn-ea"/>
                <a:cs typeface="+mn-cs"/>
              </a:rPr>
              <a:t>IPython</a:t>
            </a:r>
            <a:r>
              <a:rPr lang="en-US" sz="900" b="0" i="0" kern="1200" dirty="0">
                <a:solidFill>
                  <a:schemeClr val="tx1"/>
                </a:solidFill>
                <a:effectLst/>
                <a:latin typeface="Segoe UI Light" pitchFamily="34" charset="0"/>
                <a:ea typeface="+mn-ea"/>
                <a:cs typeface="+mn-cs"/>
              </a:rPr>
              <a:t> parallel computing clusters.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6194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Whenever</a:t>
            </a:r>
            <a:r>
              <a:rPr lang="en-US" baseline="0" dirty="0"/>
              <a:t> a new n</a:t>
            </a:r>
            <a:r>
              <a:rPr lang="en-US" sz="900" kern="1200" dirty="0">
                <a:solidFill>
                  <a:schemeClr val="tx1"/>
                </a:solidFill>
                <a:effectLst/>
                <a:latin typeface="Segoe UI Light" pitchFamily="34" charset="0"/>
                <a:ea typeface="+mn-ea"/>
                <a:cs typeface="+mn-cs"/>
              </a:rPr>
              <a:t>otebook is created,</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opens with the name </a:t>
            </a:r>
            <a:r>
              <a:rPr lang="en-US" sz="900" b="1" kern="1200" dirty="0" err="1">
                <a:solidFill>
                  <a:schemeClr val="tx1"/>
                </a:solidFill>
                <a:effectLst/>
                <a:latin typeface="Segoe UI Light" pitchFamily="34" charset="0"/>
                <a:ea typeface="+mn-ea"/>
                <a:cs typeface="+mn-cs"/>
              </a:rPr>
              <a:t>Untitled.pynb</a:t>
            </a:r>
            <a:r>
              <a:rPr lang="en-US" sz="900" kern="1200" dirty="0">
                <a:solidFill>
                  <a:schemeClr val="tx1"/>
                </a:solidFill>
                <a:effectLst/>
                <a:latin typeface="Segoe UI Light" pitchFamily="34" charset="0"/>
                <a:ea typeface="+mn-ea"/>
                <a:cs typeface="+mn-cs"/>
              </a:rPr>
              <a:t>. You can change the title by</a:t>
            </a:r>
            <a:r>
              <a:rPr lang="en-US" sz="900" kern="1200" baseline="0" dirty="0">
                <a:solidFill>
                  <a:schemeClr val="tx1"/>
                </a:solidFill>
                <a:effectLst/>
                <a:latin typeface="Segoe UI Light" pitchFamily="34" charset="0"/>
                <a:ea typeface="+mn-ea"/>
                <a:cs typeface="+mn-cs"/>
              </a:rPr>
              <a:t> entering the appropriate name at t</a:t>
            </a:r>
            <a:r>
              <a:rPr lang="en-US" sz="900" kern="1200" dirty="0">
                <a:solidFill>
                  <a:schemeClr val="tx1"/>
                </a:solidFill>
                <a:effectLst/>
                <a:latin typeface="Segoe UI Light" pitchFamily="34" charset="0"/>
                <a:ea typeface="+mn-ea"/>
                <a:cs typeface="+mn-cs"/>
              </a:rPr>
              <a:t>he top of the page, in</a:t>
            </a:r>
            <a:r>
              <a:rPr lang="en-US" sz="900" kern="1200" baseline="0" dirty="0">
                <a:solidFill>
                  <a:schemeClr val="tx1"/>
                </a:solidFill>
                <a:effectLst/>
                <a:latin typeface="Segoe UI Light" pitchFamily="34" charset="0"/>
                <a:ea typeface="+mn-ea"/>
                <a:cs typeface="+mn-cs"/>
              </a:rPr>
              <a:t> place of Untitled.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1" kern="1200" baseline="0" dirty="0">
                <a:solidFill>
                  <a:schemeClr val="tx1"/>
                </a:solidFill>
                <a:effectLst/>
                <a:latin typeface="Segoe UI Light" pitchFamily="34" charset="0"/>
                <a:ea typeface="+mn-ea"/>
                <a:cs typeface="+mn-cs"/>
              </a:rPr>
              <a:t>&lt;&lt;animation with click&gt;&gt; </a:t>
            </a:r>
            <a:r>
              <a:rPr lang="en-US" sz="900" kern="1200" baseline="0" dirty="0">
                <a:solidFill>
                  <a:schemeClr val="tx1"/>
                </a:solidFill>
                <a:effectLst/>
                <a:latin typeface="Segoe UI Light" pitchFamily="34" charset="0"/>
                <a:ea typeface="+mn-ea"/>
                <a:cs typeface="+mn-cs"/>
              </a:rPr>
              <a:t>As shown in the code, first you need to i</a:t>
            </a:r>
            <a:r>
              <a:rPr lang="en-US" sz="900" b="0" i="0" kern="1200" dirty="0">
                <a:solidFill>
                  <a:schemeClr val="tx1"/>
                </a:solidFill>
                <a:effectLst/>
                <a:latin typeface="Segoe UI Light" pitchFamily="34" charset="0"/>
                <a:ea typeface="+mn-ea"/>
                <a:cs typeface="+mn-cs"/>
              </a:rPr>
              <a:t>mport the required modules and create the </a:t>
            </a:r>
            <a:r>
              <a:rPr lang="en-US" sz="900" b="0" i="0" kern="1200" dirty="0" err="1">
                <a:solidFill>
                  <a:schemeClr val="tx1"/>
                </a:solidFill>
                <a:effectLst/>
                <a:latin typeface="Segoe UI Light" pitchFamily="34" charset="0"/>
                <a:ea typeface="+mn-ea"/>
                <a:cs typeface="+mn-cs"/>
              </a:rPr>
              <a:t>SparkContext</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SQLContext</a:t>
            </a:r>
            <a:r>
              <a:rPr lang="en-US" sz="900" b="0" i="0" kern="1200" baseline="0" dirty="0">
                <a:solidFill>
                  <a:schemeClr val="tx1"/>
                </a:solidFill>
                <a:effectLst/>
                <a:latin typeface="Segoe UI Light" pitchFamily="34" charset="0"/>
                <a:ea typeface="+mn-ea"/>
                <a:cs typeface="+mn-cs"/>
              </a:rPr>
              <a:t> for the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notebook. To execute this code, </a:t>
            </a:r>
            <a:r>
              <a:rPr lang="en-US" sz="900" kern="1200" dirty="0">
                <a:solidFill>
                  <a:schemeClr val="tx1"/>
                </a:solidFill>
                <a:effectLst/>
                <a:latin typeface="Segoe UI Light" pitchFamily="34" charset="0"/>
                <a:ea typeface="+mn-ea"/>
                <a:cs typeface="+mn-cs"/>
              </a:rPr>
              <a:t>press </a:t>
            </a:r>
            <a:r>
              <a:rPr lang="en-US" sz="900" b="1" kern="1200" dirty="0">
                <a:solidFill>
                  <a:schemeClr val="tx1"/>
                </a:solidFill>
                <a:effectLst/>
                <a:latin typeface="Segoe UI Light" pitchFamily="34" charset="0"/>
                <a:ea typeface="+mn-ea"/>
                <a:cs typeface="+mn-cs"/>
              </a:rPr>
              <a:t>SHIFT + ENTER</a:t>
            </a:r>
            <a:r>
              <a:rPr lang="en-US" sz="900" b="0" kern="1200" dirty="0">
                <a:solidFill>
                  <a:schemeClr val="tx1"/>
                </a:solidFill>
                <a:effectLst/>
                <a:latin typeface="Segoe UI Light" pitchFamily="34" charset="0"/>
                <a:ea typeface="+mn-ea"/>
                <a:cs typeface="+mn-cs"/>
              </a:rPr>
              <a:t>.</a:t>
            </a:r>
            <a:endParaRPr lang="en-US" b="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Every time you run a job in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your web browser window title will show a </a:t>
            </a:r>
            <a:r>
              <a:rPr lang="en-US" sz="900" b="1" kern="1200" dirty="0">
                <a:solidFill>
                  <a:schemeClr val="tx1"/>
                </a:solidFill>
                <a:effectLst/>
                <a:latin typeface="Segoe UI Light" pitchFamily="34" charset="0"/>
                <a:ea typeface="+mn-ea"/>
                <a:cs typeface="+mn-cs"/>
              </a:rPr>
              <a:t>(Busy) </a:t>
            </a:r>
            <a:r>
              <a:rPr lang="en-US" sz="900" kern="1200" dirty="0">
                <a:solidFill>
                  <a:schemeClr val="tx1"/>
                </a:solidFill>
                <a:effectLst/>
                <a:latin typeface="Segoe UI Light" pitchFamily="34" charset="0"/>
                <a:ea typeface="+mn-ea"/>
                <a:cs typeface="+mn-cs"/>
              </a:rPr>
              <a:t>status along with the notebook title. You will also see a solid circle next to the </a:t>
            </a:r>
            <a:r>
              <a:rPr lang="en-US" sz="900" b="1" kern="1200" dirty="0">
                <a:solidFill>
                  <a:schemeClr val="tx1"/>
                </a:solidFill>
                <a:effectLst/>
                <a:latin typeface="Segoe UI Light" pitchFamily="34" charset="0"/>
                <a:ea typeface="+mn-ea"/>
                <a:cs typeface="+mn-cs"/>
              </a:rPr>
              <a:t>Python 2</a:t>
            </a:r>
            <a:r>
              <a:rPr lang="en-US" sz="900" kern="1200" dirty="0">
                <a:solidFill>
                  <a:schemeClr val="tx1"/>
                </a:solidFill>
                <a:effectLst/>
                <a:latin typeface="Segoe UI Light" pitchFamily="34" charset="0"/>
                <a:ea typeface="+mn-ea"/>
                <a:cs typeface="+mn-cs"/>
              </a:rPr>
              <a:t> text in the top-right corner. After the job completes, this will change to a hollow circle.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777149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Now we will l</a:t>
            </a:r>
            <a:r>
              <a:rPr lang="en-US" sz="900" b="0" i="0" kern="1200" dirty="0">
                <a:solidFill>
                  <a:schemeClr val="tx1"/>
                </a:solidFill>
                <a:effectLst/>
                <a:latin typeface="Segoe UI Light" pitchFamily="34" charset="0"/>
                <a:ea typeface="+mn-ea"/>
                <a:cs typeface="+mn-cs"/>
              </a:rPr>
              <a:t>oad sample data of one</a:t>
            </a:r>
            <a:r>
              <a:rPr lang="en-US" sz="900" b="0" i="0" kern="1200" baseline="0" dirty="0">
                <a:solidFill>
                  <a:schemeClr val="tx1"/>
                </a:solidFill>
                <a:effectLst/>
                <a:latin typeface="Segoe UI Light" pitchFamily="34" charset="0"/>
                <a:ea typeface="+mn-ea"/>
                <a:cs typeface="+mn-cs"/>
              </a:rPr>
              <a:t> of our sample files (hvac.csv) </a:t>
            </a:r>
            <a:r>
              <a:rPr lang="en-US" sz="900" b="0" i="0" kern="1200" dirty="0">
                <a:solidFill>
                  <a:schemeClr val="tx1"/>
                </a:solidFill>
                <a:effectLst/>
                <a:latin typeface="Segoe UI Light" pitchFamily="34" charset="0"/>
                <a:ea typeface="+mn-ea"/>
                <a:cs typeface="+mn-cs"/>
              </a:rPr>
              <a:t>into a temporary table. When you create a Spark cluster in HDInsight, the sample data file, </a:t>
            </a:r>
            <a:r>
              <a:rPr lang="en-US" sz="900" b="1" i="0" kern="1200" dirty="0">
                <a:solidFill>
                  <a:schemeClr val="tx1"/>
                </a:solidFill>
                <a:effectLst/>
                <a:latin typeface="Segoe UI Light" pitchFamily="34" charset="0"/>
                <a:ea typeface="+mn-ea"/>
                <a:cs typeface="+mn-cs"/>
              </a:rPr>
              <a:t>hvac.csv</a:t>
            </a:r>
            <a:r>
              <a:rPr lang="en-US" sz="900" b="0" i="0" kern="1200" dirty="0">
                <a:solidFill>
                  <a:schemeClr val="tx1"/>
                </a:solidFill>
                <a:effectLst/>
                <a:latin typeface="Segoe UI Light" pitchFamily="34" charset="0"/>
                <a:ea typeface="+mn-ea"/>
                <a:cs typeface="+mn-cs"/>
              </a:rPr>
              <a:t>, is copied to the associated storage account under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SensorSampleData</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hvac</a:t>
            </a:r>
            <a:r>
              <a:rPr lang="en-US" sz="900" b="0" i="0" kern="1200" dirty="0">
                <a:solidFill>
                  <a:schemeClr val="tx1"/>
                </a:solidFill>
                <a:effectLst/>
                <a:latin typeface="Segoe UI Light" pitchFamily="34" charset="0"/>
                <a:ea typeface="+mn-ea"/>
                <a:cs typeface="+mn-cs"/>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This code example registers the data into a temporary table with the name </a:t>
            </a:r>
            <a:r>
              <a:rPr lang="en-US" sz="900" b="1" kern="1200" dirty="0" err="1">
                <a:solidFill>
                  <a:schemeClr val="tx1"/>
                </a:solidFill>
                <a:effectLst/>
                <a:latin typeface="Segoe UI Light" pitchFamily="34" charset="0"/>
                <a:ea typeface="+mn-ea"/>
                <a:cs typeface="+mn-cs"/>
              </a:rPr>
              <a:t>hvac</a:t>
            </a: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511666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Because you are using a </a:t>
            </a:r>
            <a:r>
              <a:rPr lang="en-US" dirty="0" err="1"/>
              <a:t>PySpark</a:t>
            </a:r>
            <a:r>
              <a:rPr lang="en-US" dirty="0"/>
              <a:t> kernel, you can now directly run a SQL query on the temporary table </a:t>
            </a:r>
            <a:r>
              <a:rPr lang="en-US" b="1" dirty="0" err="1"/>
              <a:t>hvac</a:t>
            </a:r>
            <a:r>
              <a:rPr lang="en-US" dirty="0"/>
              <a:t> that you just created by using the %%</a:t>
            </a:r>
            <a:r>
              <a:rPr lang="en-US" dirty="0" err="1"/>
              <a:t>sql</a:t>
            </a:r>
            <a:r>
              <a:rPr lang="en-US" dirty="0"/>
              <a:t> magic. 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3"/>
              </a:rPr>
              <a:t>Kernels available on </a:t>
            </a:r>
            <a:r>
              <a:rPr lang="en-US" dirty="0" err="1">
                <a:hlinkClick r:id="rId3"/>
              </a:rPr>
              <a:t>Jupyter</a:t>
            </a:r>
            <a:r>
              <a:rPr lang="en-US" dirty="0">
                <a:hlinkClick r:id="rId3"/>
              </a:rPr>
              <a:t> notebooks with Spark HDInsight clusters</a:t>
            </a:r>
            <a:r>
              <a:rPr lang="en-US" dirty="0"/>
              <a:t>. </a:t>
            </a:r>
            <a:r>
              <a:rPr lang="en-US" b="1" dirty="0"/>
              <a:t>&lt;&lt;animation on click&gt;&gt;</a:t>
            </a:r>
          </a:p>
          <a:p>
            <a:pPr marL="171450" indent="-171450">
              <a:buFont typeface="Arial" panose="020B0604020202020204" pitchFamily="34" charset="0"/>
              <a:buChar char="•"/>
            </a:pPr>
            <a:r>
              <a:rPr lang="en-US" dirty="0"/>
              <a:t>Once the job is completed successfully, the following tabular output is displayed by default. </a:t>
            </a:r>
            <a:r>
              <a:rPr lang="en-US" b="1" dirty="0"/>
              <a:t>&lt;&lt;animation on click&gt;&gt;</a:t>
            </a:r>
            <a:endParaRPr lang="en-US" dirty="0"/>
          </a:p>
          <a:p>
            <a:pPr marL="171450" indent="-171450">
              <a:buFont typeface="Arial" panose="020B0604020202020204" pitchFamily="34" charset="0"/>
              <a:buChar char="•"/>
            </a:pPr>
            <a:r>
              <a:rPr lang="en-US" dirty="0"/>
              <a:t>You can also see the results in other visualizations as well. For example, an area graph for the same output would look like the following. </a:t>
            </a:r>
            <a:r>
              <a:rPr lang="en-US" b="1" dirty="0"/>
              <a:t>&lt;&lt;animation on click&gt;&gt;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5896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concludes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make sure that a</a:t>
            </a:r>
            <a:r>
              <a:rPr lang="en-US" sz="900" b="0" i="0" kern="1200" dirty="0">
                <a:solidFill>
                  <a:schemeClr val="tx1"/>
                </a:solidFill>
                <a:effectLst/>
                <a:latin typeface="Segoe UI Light" pitchFamily="34" charset="0"/>
                <a:ea typeface="+mn-ea"/>
                <a:cs typeface="+mn-cs"/>
              </a:rPr>
              <a:t>fter you have finished running the application, you shut down the notebook to release the resources. To do so, click </a:t>
            </a:r>
            <a:r>
              <a:rPr lang="en-US" sz="900" b="1" i="0" kern="1200" dirty="0">
                <a:solidFill>
                  <a:schemeClr val="tx1"/>
                </a:solidFill>
                <a:effectLst/>
                <a:latin typeface="Segoe UI Light" pitchFamily="34" charset="0"/>
                <a:ea typeface="+mn-ea"/>
                <a:cs typeface="+mn-cs"/>
              </a:rPr>
              <a:t>Close and Halt </a:t>
            </a:r>
            <a:r>
              <a:rPr lang="en-US" sz="900" b="0" i="0" kern="1200" dirty="0">
                <a:solidFill>
                  <a:schemeClr val="tx1"/>
                </a:solidFill>
                <a:effectLst/>
                <a:latin typeface="Segoe UI Light" pitchFamily="34" charset="0"/>
                <a:ea typeface="+mn-ea"/>
                <a:cs typeface="+mn-cs"/>
              </a:rPr>
              <a:t>from the file menu. This will shut down and close the notebook.</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3622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5/16/17 9:23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66329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baseline="0" dirty="0"/>
              <a:t> and </a:t>
            </a:r>
            <a:r>
              <a:rPr lang="en-US" dirty="0"/>
              <a:t>Zeppelin Notebooks (Channel 9)</a:t>
            </a:r>
            <a:endParaRPr lang="en-US" b="1" u="sng" dirty="0"/>
          </a:p>
          <a:p>
            <a:r>
              <a:rPr lang="en-US" dirty="0"/>
              <a:t>https://channel9.msdn.com/Series/Azure-Data-Lake/Whats-up-with-Spark35-Jupyter-and-Zepplein-Notebooks</a:t>
            </a:r>
          </a:p>
          <a:p>
            <a:endParaRPr lang="en-US" dirty="0"/>
          </a:p>
          <a:p>
            <a:r>
              <a:rPr lang="en-US" dirty="0"/>
              <a:t>Microsoft Azure – Use Zeppelin notebooks with Spark cluster on HDInsight: Install Zeppelin as part of cluster creation</a:t>
            </a:r>
          </a:p>
          <a:p>
            <a:r>
              <a:rPr lang="en-US"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Set up SSH tunneling to access a Zeppelin notebook</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Accessing</a:t>
            </a:r>
            <a:r>
              <a:rPr lang="en-US" b="0" baseline="0" dirty="0"/>
              <a:t> the Zeppelin notebook</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5178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begins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After you have created a Spark</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cluster on HDInsight, you can use a web-based Zeppelin notebook to run Spark SQL interactive queries against the Spark HDInsight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Using this interface you can create a </a:t>
            </a:r>
            <a:r>
              <a:rPr lang="en-US" sz="900" b="0" i="0" kern="1200" baseline="0" dirty="0">
                <a:solidFill>
                  <a:schemeClr val="tx1"/>
                </a:solidFill>
                <a:effectLst/>
                <a:latin typeface="Segoe UI Light" pitchFamily="34" charset="0"/>
                <a:ea typeface="+mn-ea"/>
                <a:cs typeface="+mn-cs"/>
              </a:rPr>
              <a:t>new notebook. The important thing to notice here is that the </a:t>
            </a:r>
            <a:r>
              <a:rPr lang="en-US" sz="900" b="1" i="0" kern="1200" dirty="0">
                <a:solidFill>
                  <a:schemeClr val="tx1"/>
                </a:solidFill>
                <a:effectLst/>
                <a:latin typeface="Segoe UI Light" pitchFamily="34" charset="0"/>
                <a:ea typeface="+mn-ea"/>
                <a:cs typeface="+mn-cs"/>
              </a:rPr>
              <a:t>Connected</a:t>
            </a:r>
            <a:r>
              <a:rPr lang="en-US" sz="900" b="0" i="0" kern="1200" dirty="0">
                <a:solidFill>
                  <a:schemeClr val="tx1"/>
                </a:solidFill>
                <a:effectLst/>
                <a:latin typeface="Segoe UI Light" pitchFamily="34" charset="0"/>
                <a:ea typeface="+mn-ea"/>
                <a:cs typeface="+mn-cs"/>
              </a:rPr>
              <a:t> status in the top-right corner</a:t>
            </a:r>
            <a:r>
              <a:rPr lang="en-US" sz="900" b="0" i="0" kern="1200" baseline="0" dirty="0">
                <a:solidFill>
                  <a:schemeClr val="tx1"/>
                </a:solidFill>
                <a:effectLst/>
                <a:latin typeface="Segoe UI Light" pitchFamily="34" charset="0"/>
                <a:ea typeface="+mn-ea"/>
                <a:cs typeface="+mn-cs"/>
              </a:rPr>
              <a:t> has a green circle. Green means that the Zeppelin front end is successfully connected with the back-end Spark master.</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9861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second thing</a:t>
            </a:r>
            <a:r>
              <a:rPr lang="en-US" sz="900" b="0" i="0" kern="1200" baseline="0" dirty="0">
                <a:solidFill>
                  <a:schemeClr val="tx1"/>
                </a:solidFill>
                <a:effectLst/>
                <a:latin typeface="Segoe UI Light" pitchFamily="34" charset="0"/>
                <a:ea typeface="+mn-ea"/>
                <a:cs typeface="+mn-cs"/>
              </a:rPr>
              <a:t> we need to focus on is the </a:t>
            </a:r>
            <a:r>
              <a:rPr lang="en-US" sz="900" b="1" i="0" kern="1200" baseline="0" dirty="0">
                <a:solidFill>
                  <a:schemeClr val="tx1"/>
                </a:solidFill>
                <a:effectLst/>
                <a:latin typeface="Segoe UI Light" pitchFamily="34" charset="0"/>
                <a:ea typeface="+mn-ea"/>
                <a:cs typeface="+mn-cs"/>
              </a:rPr>
              <a:t>Interpreter</a:t>
            </a:r>
            <a:r>
              <a:rPr lang="en-US" sz="900" b="0" i="0" kern="1200" baseline="0" dirty="0">
                <a:solidFill>
                  <a:schemeClr val="tx1"/>
                </a:solidFill>
                <a:effectLst/>
                <a:latin typeface="Segoe UI Light" pitchFamily="34" charset="0"/>
                <a:ea typeface="+mn-ea"/>
                <a:cs typeface="+mn-cs"/>
              </a:rPr>
              <a:t> tab. The Interpreter tab contains standalone pieces of code that allow Zeppelin to talk to the back end and abstract out the code. There are many interpreter types—Spark, Cassandra , Hive, and SQL.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If you look at the Spark type, it defines how the Spark master talks to the Spark cluster. You can view the direct connection to the Spark master on screen.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This all comes pre-loaded, with the interpreter settings pre-configured—though you can change or modify any of interpreter settings per your requirements.</a:t>
            </a:r>
          </a:p>
          <a:p>
            <a:endParaRPr lang="en-US" sz="900" b="0" i="0" kern="1200" baseline="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8578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Now let’s walkthrough</a:t>
            </a:r>
            <a:r>
              <a:rPr lang="en-US" sz="900" b="0" i="0" kern="1200" baseline="0" dirty="0">
                <a:solidFill>
                  <a:schemeClr val="tx1"/>
                </a:solidFill>
                <a:effectLst/>
                <a:latin typeface="Segoe UI Light" pitchFamily="34" charset="0"/>
                <a:ea typeface="+mn-ea"/>
                <a:cs typeface="+mn-cs"/>
              </a:rPr>
              <a:t> the sample here. In this sample we have one Internet of Things (</a:t>
            </a:r>
            <a:r>
              <a:rPr lang="en-US" sz="900" b="0" i="0" kern="1200" baseline="0" dirty="0" err="1">
                <a:solidFill>
                  <a:schemeClr val="tx1"/>
                </a:solidFill>
                <a:effectLst/>
                <a:latin typeface="Segoe UI Light" pitchFamily="34" charset="0"/>
                <a:ea typeface="+mn-ea"/>
                <a:cs typeface="+mn-cs"/>
              </a:rPr>
              <a:t>IoT</a:t>
            </a:r>
            <a:r>
              <a:rPr lang="en-US" sz="900" b="0" i="0" kern="1200" baseline="0" dirty="0">
                <a:solidFill>
                  <a:schemeClr val="tx1"/>
                </a:solidFill>
                <a:effectLst/>
                <a:latin typeface="Segoe UI Light" pitchFamily="34" charset="0"/>
                <a:ea typeface="+mn-ea"/>
                <a:cs typeface="+mn-cs"/>
              </a:rPr>
              <a:t>) company that sells the building temperature sensors data. In this screen, you can see the full concept of the notebook, which is divided into few sections.</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have its title.</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can create and reproduce queries, data pipelines and data visualizations.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02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We can condense the code, but we can only</a:t>
            </a:r>
            <a:r>
              <a:rPr lang="en-US" baseline="0" dirty="0"/>
              <a:t> see the responses if you don’t want to show the code—only the output and the reports.</a:t>
            </a: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3318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a:t>
            </a:r>
            <a:r>
              <a:rPr lang="en-US" baseline="0" dirty="0"/>
              <a:t> the number of cells or statement. In this example we have the Scala programming language. Each of the cells has the statement that will be run after another sequentially. You can spread all of these statements into the individual cell or you can group them into one cell. </a:t>
            </a:r>
          </a:p>
          <a:p>
            <a:pPr marL="171450" indent="-171450">
              <a:buFont typeface="Arial" panose="020B0604020202020204" pitchFamily="34" charset="0"/>
              <a:buChar char="•"/>
            </a:pPr>
            <a:r>
              <a:rPr lang="en-US" baseline="0" dirty="0"/>
              <a:t>In the schema, we have:</a:t>
            </a:r>
          </a:p>
          <a:p>
            <a:pPr marL="388712" lvl="1" indent="-171450">
              <a:buFont typeface="Arial" panose="020B0604020202020204" pitchFamily="34" charset="0"/>
              <a:buChar char="•"/>
            </a:pPr>
            <a:r>
              <a:rPr lang="en-US" baseline="0" dirty="0"/>
              <a:t>Da</a:t>
            </a:r>
            <a:r>
              <a:rPr lang="en-US" sz="900" kern="1200" dirty="0">
                <a:solidFill>
                  <a:schemeClr val="tx1"/>
                </a:solidFill>
                <a:effectLst/>
                <a:latin typeface="Segoe UI Light" pitchFamily="34" charset="0"/>
                <a:ea typeface="+mn-ea"/>
                <a:cs typeface="+mn-cs"/>
              </a:rPr>
              <a:t>te-time stamp</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Actual temperature</a:t>
            </a:r>
            <a:r>
              <a:rPr lang="en-US" sz="900" kern="1200" baseline="0" dirty="0">
                <a:solidFill>
                  <a:schemeClr val="tx1"/>
                </a:solidFill>
                <a:effectLst/>
                <a:latin typeface="Segoe UI Light" pitchFamily="34" charset="0"/>
                <a:ea typeface="+mn-ea"/>
                <a:cs typeface="+mn-cs"/>
              </a:rPr>
              <a:t> (temperature of the room where the sensor is installed) </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Building reference (</a:t>
            </a:r>
            <a:r>
              <a:rPr lang="en-US" sz="900" kern="1200" baseline="0" dirty="0">
                <a:solidFill>
                  <a:schemeClr val="tx1"/>
                </a:solidFill>
                <a:effectLst/>
                <a:latin typeface="Segoe UI Light" pitchFamily="34" charset="0"/>
                <a:ea typeface="+mn-ea"/>
                <a:cs typeface="+mn-cs"/>
              </a:rPr>
              <a:t>building location) </a:t>
            </a:r>
          </a:p>
          <a:p>
            <a:pPr marL="388712" lvl="1"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Target temperature (what the temperature should be based on statistics)  </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We are creating a table called HVAC, while waiting for the data from the Azure Storage directly from this CSV file </a:t>
            </a:r>
            <a:endParaRPr lang="en-US" baseline="0" dirty="0"/>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4799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While it’s running, we will insert a new cell</a:t>
            </a:r>
            <a:r>
              <a:rPr lang="en-US" baseline="0" dirty="0"/>
              <a:t>, entering the term </a:t>
            </a:r>
            <a:r>
              <a:rPr lang="en-US" b="1" baseline="0" dirty="0"/>
              <a:t>% SQL</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8820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The running code will create a table called HVAC. To get the result with Zeppelin, we can use a simple SQL statement, as opposed to Scala programming language since we have a SQL interpreter to serve that purpose.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712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i="0" u="none" dirty="0"/>
              <a:t>:</a:t>
            </a:r>
            <a:r>
              <a:rPr lang="en-US" b="0" i="1" u="none" baseline="0" dirty="0"/>
              <a:t> </a:t>
            </a:r>
            <a:r>
              <a:rPr lang="en-US" b="0" u="none" baseline="0" dirty="0"/>
              <a:t>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Notice the results are automatically saved in the cache, making it unnecessary to rewrite or rerun. This means you can still work in this when not connected to the back-end data.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63311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Next, let’s look at the active farm discipline. In the code we can change the temperature input without modifying the code. Use the </a:t>
            </a:r>
            <a:r>
              <a:rPr lang="en-US" b="1" baseline="0" dirty="0"/>
              <a:t>$</a:t>
            </a:r>
            <a:r>
              <a:rPr lang="en-US" baseline="0" dirty="0"/>
              <a:t> sign to create a variable input and </a:t>
            </a:r>
            <a:r>
              <a:rPr lang="en-US" sz="900" b="0" i="0" kern="1200" dirty="0">
                <a:solidFill>
                  <a:schemeClr val="tx1"/>
                </a:solidFill>
                <a:effectLst/>
                <a:latin typeface="Segoe UI Light" pitchFamily="34" charset="0"/>
                <a:ea typeface="+mn-ea"/>
                <a:cs typeface="+mn-cs"/>
              </a:rPr>
              <a:t>run Spark SQL statements using variables in the query.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You can also create the sequence</a:t>
            </a:r>
            <a:r>
              <a:rPr lang="en-US" sz="900" b="0" i="0" kern="1200" baseline="0" dirty="0">
                <a:solidFill>
                  <a:schemeClr val="tx1"/>
                </a:solidFill>
                <a:effectLst/>
                <a:latin typeface="Segoe UI Light" pitchFamily="34" charset="0"/>
                <a:ea typeface="+mn-ea"/>
                <a:cs typeface="+mn-cs"/>
              </a:rPr>
              <a:t> of values as input. </a:t>
            </a:r>
            <a:r>
              <a:rPr lang="en-US" sz="900" b="0" i="0" kern="1200" dirty="0">
                <a:solidFill>
                  <a:schemeClr val="tx1"/>
                </a:solidFill>
                <a:effectLst/>
                <a:latin typeface="Segoe UI Light" pitchFamily="34" charset="0"/>
                <a:ea typeface="+mn-ea"/>
                <a:cs typeface="+mn-cs"/>
              </a:rPr>
              <a:t>In this example, it shows how to define a variable, </a:t>
            </a:r>
            <a:r>
              <a:rPr lang="en-US" sz="900" b="1" i="0" kern="1200" dirty="0">
                <a:solidFill>
                  <a:schemeClr val="tx1"/>
                </a:solidFill>
                <a:effectLst/>
                <a:latin typeface="Segoe UI Light" pitchFamily="34" charset="0"/>
                <a:ea typeface="+mn-ea"/>
                <a:cs typeface="+mn-cs"/>
              </a:rPr>
              <a:t>Temp</a:t>
            </a:r>
            <a:r>
              <a:rPr lang="en-US" sz="900" b="0" i="0" kern="1200" dirty="0">
                <a:solidFill>
                  <a:schemeClr val="tx1"/>
                </a:solidFill>
                <a:effectLst/>
                <a:latin typeface="Segoe UI Light" pitchFamily="34" charset="0"/>
                <a:ea typeface="+mn-ea"/>
                <a:cs typeface="+mn-cs"/>
              </a:rPr>
              <a:t>, in the query with the possible values that the user can query or</a:t>
            </a:r>
            <a:r>
              <a:rPr lang="en-US" sz="900" b="0" i="0" kern="1200" baseline="0" dirty="0">
                <a:solidFill>
                  <a:schemeClr val="tx1"/>
                </a:solidFill>
                <a:effectLst/>
                <a:latin typeface="Segoe UI Light" pitchFamily="34" charset="0"/>
                <a:ea typeface="+mn-ea"/>
                <a:cs typeface="+mn-cs"/>
              </a:rPr>
              <a:t> select from the list</a:t>
            </a:r>
            <a:r>
              <a:rPr lang="en-US" sz="900" b="0" i="0" kern="1200" dirty="0">
                <a:solidFill>
                  <a:schemeClr val="tx1"/>
                </a:solidFill>
                <a:effectLst/>
                <a:latin typeface="Segoe UI Light" pitchFamily="34" charset="0"/>
                <a:ea typeface="+mn-ea"/>
                <a:cs typeface="+mn-cs"/>
              </a:rPr>
              <a:t>. When first running the query, a drop-down menu is automatically populated with the values you specified for the variable.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This</a:t>
            </a:r>
            <a:r>
              <a:rPr lang="en-US" sz="900" b="0" i="0" kern="1200" baseline="0" dirty="0">
                <a:solidFill>
                  <a:schemeClr val="tx1"/>
                </a:solidFill>
                <a:effectLst/>
                <a:latin typeface="Segoe UI Light" pitchFamily="34" charset="0"/>
                <a:ea typeface="+mn-ea"/>
                <a:cs typeface="+mn-cs"/>
              </a:rPr>
              <a:t> is a great way that Data Analyst can populate this notebook with possible interactive guidance as input values.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968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01310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concludes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You can also the</a:t>
            </a:r>
            <a:r>
              <a:rPr lang="en-US" sz="900" kern="1200" baseline="0" dirty="0">
                <a:solidFill>
                  <a:schemeClr val="tx1"/>
                </a:solidFill>
                <a:effectLst/>
                <a:latin typeface="Segoe UI Light" pitchFamily="34" charset="0"/>
                <a:ea typeface="+mn-ea"/>
                <a:cs typeface="+mn-cs"/>
              </a:rPr>
              <a:t> change </a:t>
            </a:r>
            <a:r>
              <a:rPr lang="en-US" sz="900" kern="1200" dirty="0">
                <a:solidFill>
                  <a:schemeClr val="tx1"/>
                </a:solidFill>
                <a:effectLst/>
                <a:latin typeface="Segoe UI Light" pitchFamily="34" charset="0"/>
                <a:ea typeface="+mn-ea"/>
                <a:cs typeface="+mn-cs"/>
              </a:rPr>
              <a:t>setting</a:t>
            </a:r>
            <a:r>
              <a:rPr lang="en-US" sz="900" kern="1200" baseline="0" dirty="0">
                <a:solidFill>
                  <a:schemeClr val="tx1"/>
                </a:solidFill>
                <a:effectLst/>
                <a:latin typeface="Segoe UI Light" pitchFamily="34" charset="0"/>
                <a:ea typeface="+mn-ea"/>
                <a:cs typeface="+mn-cs"/>
              </a:rPr>
              <a:t> of the graph. </a:t>
            </a:r>
            <a:r>
              <a:rPr lang="en-US" sz="900" kern="1200" dirty="0">
                <a:solidFill>
                  <a:schemeClr val="tx1"/>
                </a:solidFill>
                <a:effectLst/>
                <a:latin typeface="Segoe UI Light" pitchFamily="34" charset="0"/>
                <a:ea typeface="+mn-ea"/>
                <a:cs typeface="+mn-cs"/>
              </a:rPr>
              <a:t>Click </a:t>
            </a:r>
            <a:r>
              <a:rPr lang="en-US" sz="900" b="1" kern="1200" dirty="0">
                <a:solidFill>
                  <a:schemeClr val="tx1"/>
                </a:solidFill>
                <a:effectLst/>
                <a:latin typeface="Segoe UI Light" pitchFamily="34" charset="0"/>
                <a:ea typeface="+mn-ea"/>
                <a:cs typeface="+mn-cs"/>
              </a:rPr>
              <a:t>Settings</a:t>
            </a:r>
            <a:r>
              <a:rPr lang="en-US" sz="900" kern="1200" dirty="0">
                <a:solidFill>
                  <a:schemeClr val="tx1"/>
                </a:solidFill>
                <a:effectLst/>
                <a:latin typeface="Segoe UI Light" pitchFamily="34" charset="0"/>
                <a:ea typeface="+mn-ea"/>
                <a:cs typeface="+mn-cs"/>
              </a:rPr>
              <a:t> to choose what constitutes the key and values in the output. The screen capture above uses </a:t>
            </a:r>
            <a:r>
              <a:rPr lang="en-US" sz="900" b="1" kern="1200" dirty="0" err="1">
                <a:solidFill>
                  <a:schemeClr val="tx1"/>
                </a:solidFill>
                <a:effectLst/>
                <a:latin typeface="Segoe UI Light" pitchFamily="34" charset="0"/>
                <a:ea typeface="+mn-ea"/>
                <a:cs typeface="+mn-cs"/>
              </a:rPr>
              <a:t>buildingID</a:t>
            </a:r>
            <a:r>
              <a:rPr lang="en-US" sz="900" kern="1200" dirty="0">
                <a:solidFill>
                  <a:schemeClr val="tx1"/>
                </a:solidFill>
                <a:effectLst/>
                <a:latin typeface="Segoe UI Light" pitchFamily="34" charset="0"/>
                <a:ea typeface="+mn-ea"/>
                <a:cs typeface="+mn-cs"/>
              </a:rPr>
              <a:t> as the key, the average of </a:t>
            </a:r>
            <a:r>
              <a:rPr lang="en-US" sz="900" b="1" kern="1200" dirty="0">
                <a:solidFill>
                  <a:schemeClr val="tx1"/>
                </a:solidFill>
                <a:effectLst/>
                <a:latin typeface="Segoe UI Light" pitchFamily="34" charset="0"/>
                <a:ea typeface="+mn-ea"/>
                <a:cs typeface="+mn-cs"/>
              </a:rPr>
              <a:t>temp</a:t>
            </a:r>
            <a:r>
              <a:rPr lang="en-US" sz="900" b="1" kern="1200" baseline="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diff</a:t>
            </a:r>
            <a:r>
              <a:rPr lang="en-US" sz="900" kern="1200" dirty="0">
                <a:solidFill>
                  <a:schemeClr val="tx1"/>
                </a:solidFill>
                <a:effectLst/>
                <a:latin typeface="Segoe UI Light" pitchFamily="34" charset="0"/>
                <a:ea typeface="+mn-ea"/>
                <a:cs typeface="+mn-cs"/>
              </a:rPr>
              <a:t> as the value, and </a:t>
            </a:r>
            <a:r>
              <a:rPr lang="en-US" sz="900" b="1" kern="1200" dirty="0" err="1">
                <a:solidFill>
                  <a:schemeClr val="tx1"/>
                </a:solidFill>
                <a:effectLst/>
                <a:latin typeface="Segoe UI Light" pitchFamily="34" charset="0"/>
                <a:ea typeface="+mn-ea"/>
                <a:cs typeface="+mn-cs"/>
              </a:rPr>
              <a:t>targettemp</a:t>
            </a:r>
            <a:r>
              <a:rPr lang="en-US" sz="900" kern="1200" dirty="0">
                <a:solidFill>
                  <a:schemeClr val="tx1"/>
                </a:solidFill>
                <a:effectLst/>
                <a:latin typeface="Segoe UI Light" pitchFamily="34" charset="0"/>
                <a:ea typeface="+mn-ea"/>
                <a:cs typeface="+mn-cs"/>
              </a:rPr>
              <a:t> as the group.</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2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94175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05300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https://www.youtube.com/watch?v=6pF7sk2sfk0</a:t>
            </a:r>
          </a:p>
          <a:p>
            <a:r>
              <a:rPr lang="en-US" sz="900" kern="1200" dirty="0">
                <a:solidFill>
                  <a:schemeClr val="tx1"/>
                </a:solidFill>
                <a:latin typeface="Segoe UI Light" pitchFamily="34" charset="0"/>
                <a:ea typeface="+mn-ea"/>
                <a:cs typeface="+mn-cs"/>
              </a:rPr>
              <a:t>https://www.youtube.com/watch?v=yyhMI9r0A9E&amp;t=5s</a:t>
            </a:r>
          </a:p>
          <a:p>
            <a:r>
              <a:rPr lang="en-US" sz="900" kern="1200" dirty="0">
                <a:solidFill>
                  <a:schemeClr val="tx1"/>
                </a:solidFill>
                <a:latin typeface="Segoe UI Light" pitchFamily="34" charset="0"/>
                <a:ea typeface="+mn-ea"/>
                <a:cs typeface="+mn-cs"/>
              </a:rPr>
              <a:t>Distributing processing systems</a:t>
            </a:r>
            <a:r>
              <a:rPr lang="en-US" sz="900" kern="1200" baseline="0" dirty="0">
                <a:solidFill>
                  <a:schemeClr val="tx1"/>
                </a:solidFill>
                <a:latin typeface="Segoe UI Light" pitchFamily="34" charset="0"/>
                <a:ea typeface="+mn-ea"/>
                <a:cs typeface="+mn-cs"/>
              </a:rPr>
              <a:t> tightly coupled with the underlying system</a:t>
            </a:r>
          </a:p>
          <a:p>
            <a:r>
              <a:rPr lang="en-US" sz="900" kern="1200" baseline="0" dirty="0">
                <a:solidFill>
                  <a:schemeClr val="tx1"/>
                </a:solidFill>
                <a:latin typeface="Segoe UI Light" pitchFamily="34" charset="0"/>
                <a:ea typeface="+mn-ea"/>
                <a:cs typeface="+mn-cs"/>
              </a:rPr>
              <a:t>Timely dataflow</a:t>
            </a:r>
          </a:p>
          <a:p>
            <a:r>
              <a:rPr lang="en-US" sz="900" kern="1200" baseline="0" dirty="0">
                <a:solidFill>
                  <a:schemeClr val="tx1"/>
                </a:solidFill>
                <a:latin typeface="Segoe UI Light" pitchFamily="34" charset="0"/>
                <a:ea typeface="+mn-ea"/>
                <a:cs typeface="+mn-cs"/>
              </a:rPr>
              <a:t>Iterative graph model</a:t>
            </a:r>
          </a:p>
          <a:p>
            <a:r>
              <a:rPr lang="en-US" sz="900" kern="1200" baseline="0" dirty="0">
                <a:solidFill>
                  <a:schemeClr val="tx1"/>
                </a:solidFill>
                <a:latin typeface="Segoe UI Light" pitchFamily="34" charset="0"/>
                <a:ea typeface="+mn-ea"/>
                <a:cs typeface="+mn-cs"/>
              </a:rPr>
              <a:t>Extract user name mentions form edges of graph</a:t>
            </a:r>
          </a:p>
          <a:p>
            <a:r>
              <a:rPr lang="en-US" sz="900" kern="1200" baseline="0" dirty="0">
                <a:solidFill>
                  <a:schemeClr val="tx1"/>
                </a:solidFill>
                <a:latin typeface="Segoe UI Light" pitchFamily="34" charset="0"/>
                <a:ea typeface="+mn-ea"/>
                <a:cs typeface="+mn-cs"/>
              </a:rPr>
              <a:t>Okay for static, some ETL, some batch processing</a:t>
            </a:r>
          </a:p>
          <a:p>
            <a:r>
              <a:rPr lang="en-US" sz="900" kern="1200" baseline="0" dirty="0">
                <a:solidFill>
                  <a:schemeClr val="tx1"/>
                </a:solidFill>
                <a:latin typeface="Segoe UI Light" pitchFamily="34" charset="0"/>
                <a:ea typeface="+mn-ea"/>
                <a:cs typeface="+mn-cs"/>
              </a:rPr>
              <a:t>Derive graph from stream of twitter messages</a:t>
            </a:r>
          </a:p>
          <a:p>
            <a:r>
              <a:rPr lang="en-US" sz="900" kern="1200" baseline="0" dirty="0">
                <a:solidFill>
                  <a:schemeClr val="tx1"/>
                </a:solidFill>
                <a:latin typeface="Segoe UI Light" pitchFamily="34" charset="0"/>
                <a:ea typeface="+mn-ea"/>
                <a:cs typeface="+mn-cs"/>
              </a:rPr>
              <a:t>Need to </a:t>
            </a:r>
            <a:r>
              <a:rPr lang="en-US" sz="900" kern="1200" baseline="0" dirty="0" err="1">
                <a:solidFill>
                  <a:schemeClr val="tx1"/>
                </a:solidFill>
                <a:latin typeface="Segoe UI Light" pitchFamily="34" charset="0"/>
                <a:ea typeface="+mn-ea"/>
                <a:cs typeface="+mn-cs"/>
              </a:rPr>
              <a:t>gdo</a:t>
            </a:r>
            <a:r>
              <a:rPr lang="en-US" sz="900" kern="1200" baseline="0" dirty="0">
                <a:solidFill>
                  <a:schemeClr val="tx1"/>
                </a:solidFill>
                <a:latin typeface="Segoe UI Light" pitchFamily="34" charset="0"/>
                <a:ea typeface="+mn-ea"/>
                <a:cs typeface="+mn-cs"/>
              </a:rPr>
              <a:t> it sliding windows</a:t>
            </a:r>
          </a:p>
          <a:p>
            <a:r>
              <a:rPr lang="en-US" sz="900" kern="1200" baseline="0" dirty="0">
                <a:solidFill>
                  <a:schemeClr val="tx1"/>
                </a:solidFill>
                <a:latin typeface="Segoe UI Light" pitchFamily="34" charset="0"/>
                <a:ea typeface="+mn-ea"/>
                <a:cs typeface="+mn-cs"/>
              </a:rPr>
              <a:t>Extract user name mentions</a:t>
            </a:r>
          </a:p>
          <a:p>
            <a:r>
              <a:rPr lang="en-US" sz="900" kern="1200" baseline="0" dirty="0">
                <a:solidFill>
                  <a:schemeClr val="tx1"/>
                </a:solidFill>
                <a:latin typeface="Segoe UI Light" pitchFamily="34" charset="0"/>
                <a:ea typeface="+mn-ea"/>
                <a:cs typeface="+mn-cs"/>
              </a:rPr>
              <a:t>Okay for static graphs</a:t>
            </a:r>
          </a:p>
          <a:p>
            <a:r>
              <a:rPr lang="en-US" sz="900" kern="1200" baseline="0" dirty="0">
                <a:solidFill>
                  <a:schemeClr val="tx1"/>
                </a:solidFill>
                <a:latin typeface="Segoe UI Light" pitchFamily="34" charset="0"/>
                <a:ea typeface="+mn-ea"/>
                <a:cs typeface="+mn-cs"/>
              </a:rPr>
              <a:t>Need to update in real-time</a:t>
            </a:r>
          </a:p>
          <a:p>
            <a:endParaRPr lang="en-US" sz="900" kern="1200" baseline="0" dirty="0">
              <a:solidFill>
                <a:schemeClr val="tx1"/>
              </a:solidFill>
              <a:latin typeface="Segoe UI Light" pitchFamily="34" charset="0"/>
              <a:ea typeface="+mn-ea"/>
              <a:cs typeface="+mn-cs"/>
            </a:endParaRPr>
          </a:p>
          <a:p>
            <a:r>
              <a:rPr lang="en-US" sz="900" kern="1200" baseline="0" dirty="0">
                <a:solidFill>
                  <a:schemeClr val="tx1"/>
                </a:solidFill>
                <a:latin typeface="Segoe UI Light" pitchFamily="34" charset="0"/>
                <a:ea typeface="+mn-ea"/>
                <a:cs typeface="+mn-cs"/>
              </a:rPr>
              <a:t>Add it with interactive queries</a:t>
            </a:r>
          </a:p>
          <a:p>
            <a:r>
              <a:rPr lang="en-US" sz="900" kern="1200" baseline="0" dirty="0">
                <a:solidFill>
                  <a:schemeClr val="tx1"/>
                </a:solidFill>
                <a:latin typeface="Segoe UI Light" pitchFamily="34" charset="0"/>
                <a:ea typeface="+mn-ea"/>
                <a:cs typeface="+mn-cs"/>
              </a:rPr>
              <a:t>Query might be a username</a:t>
            </a:r>
          </a:p>
          <a:p>
            <a:r>
              <a:rPr lang="en-US" sz="900" kern="1200" baseline="0" dirty="0">
                <a:solidFill>
                  <a:schemeClr val="tx1"/>
                </a:solidFill>
                <a:latin typeface="Segoe UI Light" pitchFamily="34" charset="0"/>
                <a:ea typeface="+mn-ea"/>
                <a:cs typeface="+mn-cs"/>
              </a:rPr>
              <a:t>Find most popular hashtag for that user</a:t>
            </a:r>
          </a:p>
          <a:p>
            <a:r>
              <a:rPr lang="en-US" sz="900" kern="1200" baseline="0" dirty="0">
                <a:solidFill>
                  <a:schemeClr val="tx1"/>
                </a:solidFill>
                <a:latin typeface="Segoe UI Light" pitchFamily="34" charset="0"/>
                <a:ea typeface="+mn-ea"/>
                <a:cs typeface="+mn-cs"/>
              </a:rPr>
              <a:t>Need to </a:t>
            </a:r>
            <a:r>
              <a:rPr lang="en-US" sz="900" kern="1200" baseline="0" dirty="0" err="1">
                <a:solidFill>
                  <a:schemeClr val="tx1"/>
                </a:solidFill>
                <a:latin typeface="Segoe UI Light" pitchFamily="34" charset="0"/>
                <a:ea typeface="+mn-ea"/>
                <a:cs typeface="+mn-cs"/>
              </a:rPr>
              <a:t>minimze</a:t>
            </a:r>
            <a:r>
              <a:rPr lang="en-US" sz="900" kern="1200" baseline="0" dirty="0">
                <a:solidFill>
                  <a:schemeClr val="tx1"/>
                </a:solidFill>
                <a:latin typeface="Segoe UI Light" pitchFamily="34" charset="0"/>
                <a:ea typeface="+mn-ea"/>
                <a:cs typeface="+mn-cs"/>
              </a:rPr>
              <a:t> the latency of the coordination</a:t>
            </a:r>
          </a:p>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5/16/17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07645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8"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3.xml"/><Relationship Id="rId2"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jpe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jpe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4.xml"/><Relationship Id="rId2"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jpe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8.jpe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5.xml"/><Relationship Id="rId2" Type="http://schemas.openxmlformats.org/officeDocument/2006/relationships/image" Target="../media/image1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6.jpe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jpe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 Id="rId3" Type="http://schemas.microsoft.com/office/2007/relationships/hdphoto" Target="../media/hdphoto1.wdp"/></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 Id="rId3"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4.jpeg"/><Relationship Id="rId3" Type="http://schemas.openxmlformats.org/officeDocument/2006/relationships/image" Target="../media/image23.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5.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6.jp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5.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Master" Target="../slideMasters/slideMaster20.xml"/><Relationship Id="rId2" Type="http://schemas.openxmlformats.org/officeDocument/2006/relationships/image" Target="../media/image25.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2967108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583048987"/>
      </p:ext>
    </p:extLst>
  </p:cSld>
  <p:clrMapOvr>
    <a:masterClrMapping/>
  </p:clrMapOvr>
  <p:transition spd="med">
    <p:wipe dir="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6385037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094232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35373282"/>
      </p:ext>
    </p:extLst>
  </p:cSld>
  <p:clrMapOvr>
    <a:masterClrMapping/>
  </p:clrMapOvr>
  <p:transition spd="med">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6" name="Rectangle 5"/>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83381209"/>
      </p:ext>
    </p:extLst>
  </p:cSld>
  <p:clrMapOvr>
    <a:masterClrMapping/>
  </p:clrMapOvr>
  <p:transition spd="med">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84185886"/>
      </p:ext>
    </p:extLst>
  </p:cSld>
  <p:clrMapOvr>
    <a:masterClrMapping/>
  </p:clrMapOvr>
  <p:transition spd="med">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1798674763"/>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821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90826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274327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82690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789152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617281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011378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4082460807"/>
      </p:ext>
    </p:extLst>
  </p:cSld>
  <p:clrMapOvr>
    <a:masterClrMapping/>
  </p:clrMapOvr>
  <p:transition spd="med">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197946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068322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94058291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96090943"/>
      </p:ext>
    </p:extLst>
  </p:cSld>
  <p:clrMapOvr>
    <a:masterClrMapping/>
  </p:clrMapOvr>
  <p:transition spd="med">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74649433"/>
      </p:ext>
    </p:extLst>
  </p:cSld>
  <p:clrMapOvr>
    <a:masterClrMapping/>
  </p:clrMapOvr>
  <p:transition spd="med">
    <p:wipe dir="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89436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14005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05847081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542964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33832657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3303165435"/>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218072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585307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567269620"/>
      </p:ext>
    </p:extLst>
  </p:cSld>
  <p:clrMapOvr>
    <a:masterClrMapping/>
  </p:clrMapOvr>
  <p:transition spd="med">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79587861"/>
      </p:ext>
    </p:extLst>
  </p:cSld>
  <p:clrMapOvr>
    <a:masterClrMapping/>
  </p:clrMapOvr>
  <p:transition spd="med">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488067596"/>
      </p:ext>
    </p:extLst>
  </p:cSld>
  <p:clrMapOvr>
    <a:masterClrMapping/>
  </p:clrMapOvr>
  <p:transition spd="med">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49519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sz="3600">
                <a:gradFill>
                  <a:gsLst>
                    <a:gs pos="2920">
                      <a:schemeClr val="tx2"/>
                    </a:gs>
                    <a:gs pos="39000">
                      <a:schemeClr val="tx2"/>
                    </a:gs>
                  </a:gsLst>
                  <a:lin ang="5400000" scaled="0"/>
                </a:gradFill>
              </a:defRPr>
            </a:lvl1pPr>
            <a:lvl2pPr marL="28569" indent="0">
              <a:buNone/>
              <a:defRPr sz="2400"/>
            </a:lvl2pPr>
            <a:lvl3pPr marL="223795" indent="0">
              <a:buNone/>
              <a:defRPr sz="2400"/>
            </a:lvl3pPr>
            <a:lvl4pPr marL="476159" indent="0">
              <a:buNone/>
              <a:defRPr sz="1600"/>
            </a:lvl4pPr>
            <a:lvl5pPr marL="739632"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5851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15991"/>
          </a:xfrm>
        </p:spPr>
        <p:txBody>
          <a:bodyPr>
            <a:spAutoFit/>
          </a:bodyPr>
          <a:lstStyle>
            <a:lvl1pPr>
              <a:defRPr sz="3600"/>
            </a:lvl1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31393792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504843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lvl1pPr>
              <a:defRPr sz="4800"/>
            </a:lvl1pPr>
          </a:lstStyle>
          <a:p>
            <a:r>
              <a:rPr lang="en-US" dirty="0"/>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sz="3600"/>
            </a:lvl1pPr>
            <a:lvl2pPr>
              <a:spcBef>
                <a:spcPts val="1122"/>
              </a:spcBef>
              <a:defRPr/>
            </a:lvl2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246676516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3600">
                <a:gradFill>
                  <a:gsLst>
                    <a:gs pos="100000">
                      <a:schemeClr val="tx2"/>
                    </a:gs>
                    <a:gs pos="0">
                      <a:schemeClr val="tx2"/>
                    </a:gs>
                  </a:gsLst>
                  <a:lin ang="5400000" scaled="0"/>
                </a:gradFill>
                <a:latin typeface="+mj-lt"/>
              </a:defRPr>
            </a:lvl1pPr>
            <a:lvl2pPr marL="0" indent="0">
              <a:buNone/>
              <a:defRPr sz="2400"/>
            </a:lvl2pPr>
            <a:lvl3pPr marL="238008" indent="0">
              <a:buNone/>
              <a:defRPr sz="2400"/>
            </a:lvl3pPr>
            <a:lvl4pPr marL="466300" indent="0">
              <a:buNone/>
              <a:defRPr sz="1600"/>
            </a:lvl4pPr>
            <a:lvl5pPr marL="707546"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360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0053621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5/16/17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9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47414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26504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957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2007699156"/>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055827"/>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82.xml"/><Relationship Id="rId20" Type="http://schemas.openxmlformats.org/officeDocument/2006/relationships/theme" Target="../theme/theme10.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slideLayout" Target="../slideLayouts/slideLayout187.xml"/><Relationship Id="rId15" Type="http://schemas.openxmlformats.org/officeDocument/2006/relationships/slideLayout" Target="../slideLayouts/slideLayout188.xml"/><Relationship Id="rId16" Type="http://schemas.openxmlformats.org/officeDocument/2006/relationships/slideLayout" Target="../slideLayouts/slideLayout189.xml"/><Relationship Id="rId17" Type="http://schemas.openxmlformats.org/officeDocument/2006/relationships/slideLayout" Target="../slideLayouts/slideLayout190.xml"/><Relationship Id="rId18" Type="http://schemas.openxmlformats.org/officeDocument/2006/relationships/slideLayout" Target="../slideLayouts/slideLayout191.xml"/><Relationship Id="rId19" Type="http://schemas.openxmlformats.org/officeDocument/2006/relationships/slideLayout" Target="../slideLayouts/slideLayout192.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01.xml"/><Relationship Id="rId20" Type="http://schemas.openxmlformats.org/officeDocument/2006/relationships/theme" Target="../theme/theme11.xml"/><Relationship Id="rId10" Type="http://schemas.openxmlformats.org/officeDocument/2006/relationships/slideLayout" Target="../slideLayouts/slideLayout202.xml"/><Relationship Id="rId11" Type="http://schemas.openxmlformats.org/officeDocument/2006/relationships/slideLayout" Target="../slideLayouts/slideLayout203.xml"/><Relationship Id="rId12" Type="http://schemas.openxmlformats.org/officeDocument/2006/relationships/slideLayout" Target="../slideLayouts/slideLayout204.xml"/><Relationship Id="rId13" Type="http://schemas.openxmlformats.org/officeDocument/2006/relationships/slideLayout" Target="../slideLayouts/slideLayout205.xml"/><Relationship Id="rId14" Type="http://schemas.openxmlformats.org/officeDocument/2006/relationships/slideLayout" Target="../slideLayouts/slideLayout206.xml"/><Relationship Id="rId15" Type="http://schemas.openxmlformats.org/officeDocument/2006/relationships/slideLayout" Target="../slideLayouts/slideLayout207.xml"/><Relationship Id="rId16" Type="http://schemas.openxmlformats.org/officeDocument/2006/relationships/slideLayout" Target="../slideLayouts/slideLayout208.xml"/><Relationship Id="rId17" Type="http://schemas.openxmlformats.org/officeDocument/2006/relationships/slideLayout" Target="../slideLayouts/slideLayout209.xml"/><Relationship Id="rId18" Type="http://schemas.openxmlformats.org/officeDocument/2006/relationships/slideLayout" Target="../slideLayouts/slideLayout210.xml"/><Relationship Id="rId19" Type="http://schemas.openxmlformats.org/officeDocument/2006/relationships/slideLayout" Target="../slideLayouts/slideLayout211.xml"/><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20.xml"/><Relationship Id="rId20" Type="http://schemas.openxmlformats.org/officeDocument/2006/relationships/theme" Target="../theme/theme12.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Relationship Id="rId18" Type="http://schemas.openxmlformats.org/officeDocument/2006/relationships/slideLayout" Target="../slideLayouts/slideLayout229.xml"/><Relationship Id="rId19" Type="http://schemas.openxmlformats.org/officeDocument/2006/relationships/slideLayout" Target="../slideLayouts/slideLayout230.xml"/><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39.xml"/><Relationship Id="rId20" Type="http://schemas.openxmlformats.org/officeDocument/2006/relationships/image" Target="../media/image11.png"/><Relationship Id="rId10" Type="http://schemas.openxmlformats.org/officeDocument/2006/relationships/slideLayout" Target="../slideLayouts/slideLayout240.xml"/><Relationship Id="rId11" Type="http://schemas.openxmlformats.org/officeDocument/2006/relationships/slideLayout" Target="../slideLayouts/slideLayout241.xml"/><Relationship Id="rId12" Type="http://schemas.openxmlformats.org/officeDocument/2006/relationships/slideLayout" Target="../slideLayouts/slideLayout242.xml"/><Relationship Id="rId13" Type="http://schemas.openxmlformats.org/officeDocument/2006/relationships/slideLayout" Target="../slideLayouts/slideLayout243.xml"/><Relationship Id="rId14" Type="http://schemas.openxmlformats.org/officeDocument/2006/relationships/slideLayout" Target="../slideLayouts/slideLayout244.xml"/><Relationship Id="rId15" Type="http://schemas.openxmlformats.org/officeDocument/2006/relationships/theme" Target="../theme/theme13.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10.emf"/><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slideLayout" Target="../slideLayouts/slideLayout237.xml"/><Relationship Id="rId8" Type="http://schemas.openxmlformats.org/officeDocument/2006/relationships/slideLayout" Target="../slideLayouts/slideLayout23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255.xml"/><Relationship Id="rId12" Type="http://schemas.openxmlformats.org/officeDocument/2006/relationships/theme" Target="../theme/theme14.xml"/><Relationship Id="rId13" Type="http://schemas.openxmlformats.org/officeDocument/2006/relationships/vmlDrawing" Target="../drawings/vmlDrawing2.vml"/><Relationship Id="rId14" Type="http://schemas.openxmlformats.org/officeDocument/2006/relationships/tags" Target="../tags/tag2.xml"/><Relationship Id="rId15" Type="http://schemas.openxmlformats.org/officeDocument/2006/relationships/oleObject" Target="../embeddings/oleObject2.bin"/><Relationship Id="rId16" Type="http://schemas.openxmlformats.org/officeDocument/2006/relationships/image" Target="../media/image10.emf"/><Relationship Id="rId17" Type="http://schemas.openxmlformats.org/officeDocument/2006/relationships/image" Target="../media/image11.png"/><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266.xml"/><Relationship Id="rId12" Type="http://schemas.openxmlformats.org/officeDocument/2006/relationships/slideLayout" Target="../slideLayouts/slideLayout267.xml"/><Relationship Id="rId13" Type="http://schemas.openxmlformats.org/officeDocument/2006/relationships/slideLayout" Target="../slideLayouts/slideLayout268.xml"/><Relationship Id="rId14" Type="http://schemas.openxmlformats.org/officeDocument/2006/relationships/theme" Target="../theme/theme15.xml"/><Relationship Id="rId15" Type="http://schemas.openxmlformats.org/officeDocument/2006/relationships/vmlDrawing" Target="../drawings/vmlDrawing3.vml"/><Relationship Id="rId16" Type="http://schemas.openxmlformats.org/officeDocument/2006/relationships/tags" Target="../tags/tag3.xml"/><Relationship Id="rId17" Type="http://schemas.openxmlformats.org/officeDocument/2006/relationships/oleObject" Target="../embeddings/oleObject3.bin"/><Relationship Id="rId18" Type="http://schemas.openxmlformats.org/officeDocument/2006/relationships/image" Target="../media/image10.emf"/><Relationship Id="rId19" Type="http://schemas.openxmlformats.org/officeDocument/2006/relationships/image" Target="../media/image11.png"/><Relationship Id="rId1" Type="http://schemas.openxmlformats.org/officeDocument/2006/relationships/slideLayout" Target="../slideLayouts/slideLayout256.xml"/><Relationship Id="rId2" Type="http://schemas.openxmlformats.org/officeDocument/2006/relationships/slideLayout" Target="../slideLayouts/slideLayout257.xml"/><Relationship Id="rId3" Type="http://schemas.openxmlformats.org/officeDocument/2006/relationships/slideLayout" Target="../slideLayouts/slideLayout258.xml"/><Relationship Id="rId4" Type="http://schemas.openxmlformats.org/officeDocument/2006/relationships/slideLayout" Target="../slideLayouts/slideLayout259.xml"/><Relationship Id="rId5" Type="http://schemas.openxmlformats.org/officeDocument/2006/relationships/slideLayout" Target="../slideLayouts/slideLayout260.xml"/><Relationship Id="rId6" Type="http://schemas.openxmlformats.org/officeDocument/2006/relationships/slideLayout" Target="../slideLayouts/slideLayout261.xml"/><Relationship Id="rId7" Type="http://schemas.openxmlformats.org/officeDocument/2006/relationships/slideLayout" Target="../slideLayouts/slideLayout262.xml"/><Relationship Id="rId8" Type="http://schemas.openxmlformats.org/officeDocument/2006/relationships/slideLayout" Target="../slideLayouts/slideLayout263.xml"/><Relationship Id="rId9" Type="http://schemas.openxmlformats.org/officeDocument/2006/relationships/slideLayout" Target="../slideLayouts/slideLayout264.xml"/><Relationship Id="rId10"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77.xml"/><Relationship Id="rId20" Type="http://schemas.openxmlformats.org/officeDocument/2006/relationships/slideLayout" Target="../slideLayouts/slideLayout288.xml"/><Relationship Id="rId21" Type="http://schemas.openxmlformats.org/officeDocument/2006/relationships/slideLayout" Target="../slideLayouts/slideLayout289.xml"/><Relationship Id="rId22" Type="http://schemas.openxmlformats.org/officeDocument/2006/relationships/slideLayout" Target="../slideLayouts/slideLayout290.xml"/><Relationship Id="rId23" Type="http://schemas.openxmlformats.org/officeDocument/2006/relationships/slideLayout" Target="../slideLayouts/slideLayout291.xml"/><Relationship Id="rId24" Type="http://schemas.openxmlformats.org/officeDocument/2006/relationships/slideLayout" Target="../slideLayouts/slideLayout292.xml"/><Relationship Id="rId25" Type="http://schemas.openxmlformats.org/officeDocument/2006/relationships/slideLayout" Target="../slideLayouts/slideLayout293.xml"/><Relationship Id="rId26" Type="http://schemas.openxmlformats.org/officeDocument/2006/relationships/slideLayout" Target="../slideLayouts/slideLayout294.xml"/><Relationship Id="rId27" Type="http://schemas.openxmlformats.org/officeDocument/2006/relationships/slideLayout" Target="../slideLayouts/slideLayout295.xml"/><Relationship Id="rId28" Type="http://schemas.openxmlformats.org/officeDocument/2006/relationships/slideLayout" Target="../slideLayouts/slideLayout296.xml"/><Relationship Id="rId29" Type="http://schemas.openxmlformats.org/officeDocument/2006/relationships/theme" Target="../theme/theme16.xml"/><Relationship Id="rId10" Type="http://schemas.openxmlformats.org/officeDocument/2006/relationships/slideLayout" Target="../slideLayouts/slideLayout278.xml"/><Relationship Id="rId11" Type="http://schemas.openxmlformats.org/officeDocument/2006/relationships/slideLayout" Target="../slideLayouts/slideLayout279.xml"/><Relationship Id="rId12" Type="http://schemas.openxmlformats.org/officeDocument/2006/relationships/slideLayout" Target="../slideLayouts/slideLayout280.xml"/><Relationship Id="rId13" Type="http://schemas.openxmlformats.org/officeDocument/2006/relationships/slideLayout" Target="../slideLayouts/slideLayout281.xml"/><Relationship Id="rId14" Type="http://schemas.openxmlformats.org/officeDocument/2006/relationships/slideLayout" Target="../slideLayouts/slideLayout282.xml"/><Relationship Id="rId15" Type="http://schemas.openxmlformats.org/officeDocument/2006/relationships/slideLayout" Target="../slideLayouts/slideLayout283.xml"/><Relationship Id="rId16" Type="http://schemas.openxmlformats.org/officeDocument/2006/relationships/slideLayout" Target="../slideLayouts/slideLayout284.xml"/><Relationship Id="rId17" Type="http://schemas.openxmlformats.org/officeDocument/2006/relationships/slideLayout" Target="../slideLayouts/slideLayout285.xml"/><Relationship Id="rId18" Type="http://schemas.openxmlformats.org/officeDocument/2006/relationships/slideLayout" Target="../slideLayouts/slideLayout286.xml"/><Relationship Id="rId19" Type="http://schemas.openxmlformats.org/officeDocument/2006/relationships/slideLayout" Target="../slideLayouts/slideLayout287.xml"/><Relationship Id="rId1" Type="http://schemas.openxmlformats.org/officeDocument/2006/relationships/slideLayout" Target="../slideLayouts/slideLayout269.xml"/><Relationship Id="rId2" Type="http://schemas.openxmlformats.org/officeDocument/2006/relationships/slideLayout" Target="../slideLayouts/slideLayout270.xml"/><Relationship Id="rId3" Type="http://schemas.openxmlformats.org/officeDocument/2006/relationships/slideLayout" Target="../slideLayouts/slideLayout271.xml"/><Relationship Id="rId4" Type="http://schemas.openxmlformats.org/officeDocument/2006/relationships/slideLayout" Target="../slideLayouts/slideLayout272.xml"/><Relationship Id="rId5" Type="http://schemas.openxmlformats.org/officeDocument/2006/relationships/slideLayout" Target="../slideLayouts/slideLayout273.xml"/><Relationship Id="rId6" Type="http://schemas.openxmlformats.org/officeDocument/2006/relationships/slideLayout" Target="../slideLayouts/slideLayout274.xml"/><Relationship Id="rId7" Type="http://schemas.openxmlformats.org/officeDocument/2006/relationships/slideLayout" Target="../slideLayouts/slideLayout275.xml"/><Relationship Id="rId8" Type="http://schemas.openxmlformats.org/officeDocument/2006/relationships/slideLayout" Target="../slideLayouts/slideLayout27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05.xml"/><Relationship Id="rId20" Type="http://schemas.openxmlformats.org/officeDocument/2006/relationships/slideLayout" Target="../slideLayouts/slideLayout316.xml"/><Relationship Id="rId21" Type="http://schemas.openxmlformats.org/officeDocument/2006/relationships/slideLayout" Target="../slideLayouts/slideLayout317.xml"/><Relationship Id="rId22" Type="http://schemas.openxmlformats.org/officeDocument/2006/relationships/slideLayout" Target="../slideLayouts/slideLayout318.xml"/><Relationship Id="rId23" Type="http://schemas.openxmlformats.org/officeDocument/2006/relationships/slideLayout" Target="../slideLayouts/slideLayout319.xml"/><Relationship Id="rId24" Type="http://schemas.openxmlformats.org/officeDocument/2006/relationships/slideLayout" Target="../slideLayouts/slideLayout320.xml"/><Relationship Id="rId25" Type="http://schemas.openxmlformats.org/officeDocument/2006/relationships/slideLayout" Target="../slideLayouts/slideLayout321.xml"/><Relationship Id="rId26" Type="http://schemas.openxmlformats.org/officeDocument/2006/relationships/theme" Target="../theme/theme17.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Relationship Id="rId17" Type="http://schemas.openxmlformats.org/officeDocument/2006/relationships/slideLayout" Target="../slideLayouts/slideLayout313.xml"/><Relationship Id="rId18" Type="http://schemas.openxmlformats.org/officeDocument/2006/relationships/slideLayout" Target="../slideLayouts/slideLayout314.xml"/><Relationship Id="rId19" Type="http://schemas.openxmlformats.org/officeDocument/2006/relationships/slideLayout" Target="../slideLayouts/slideLayout315.xml"/><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30.xml"/><Relationship Id="rId20" Type="http://schemas.openxmlformats.org/officeDocument/2006/relationships/slideLayout" Target="../slideLayouts/slideLayout341.xml"/><Relationship Id="rId21" Type="http://schemas.openxmlformats.org/officeDocument/2006/relationships/slideLayout" Target="../slideLayouts/slideLayout342.xml"/><Relationship Id="rId22" Type="http://schemas.openxmlformats.org/officeDocument/2006/relationships/slideLayout" Target="../slideLayouts/slideLayout343.xml"/><Relationship Id="rId23" Type="http://schemas.openxmlformats.org/officeDocument/2006/relationships/slideLayout" Target="../slideLayouts/slideLayout344.xml"/><Relationship Id="rId24" Type="http://schemas.openxmlformats.org/officeDocument/2006/relationships/slideLayout" Target="../slideLayouts/slideLayout345.xml"/><Relationship Id="rId25" Type="http://schemas.openxmlformats.org/officeDocument/2006/relationships/slideLayout" Target="../slideLayouts/slideLayout346.xml"/><Relationship Id="rId26" Type="http://schemas.openxmlformats.org/officeDocument/2006/relationships/slideLayout" Target="../slideLayouts/slideLayout347.xml"/><Relationship Id="rId27" Type="http://schemas.openxmlformats.org/officeDocument/2006/relationships/slideLayout" Target="../slideLayouts/slideLayout348.xml"/><Relationship Id="rId28" Type="http://schemas.openxmlformats.org/officeDocument/2006/relationships/slideLayout" Target="../slideLayouts/slideLayout349.xml"/><Relationship Id="rId29" Type="http://schemas.openxmlformats.org/officeDocument/2006/relationships/slideLayout" Target="../slideLayouts/slideLayout350.xml"/><Relationship Id="rId30" Type="http://schemas.openxmlformats.org/officeDocument/2006/relationships/slideLayout" Target="../slideLayouts/slideLayout351.xml"/><Relationship Id="rId31" Type="http://schemas.openxmlformats.org/officeDocument/2006/relationships/theme" Target="../theme/theme18.xml"/><Relationship Id="rId32" Type="http://schemas.openxmlformats.org/officeDocument/2006/relationships/image" Target="../media/image19.png"/><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Relationship Id="rId16" Type="http://schemas.openxmlformats.org/officeDocument/2006/relationships/slideLayout" Target="../slideLayouts/slideLayout337.xml"/><Relationship Id="rId17" Type="http://schemas.openxmlformats.org/officeDocument/2006/relationships/slideLayout" Target="../slideLayouts/slideLayout338.xml"/><Relationship Id="rId18" Type="http://schemas.openxmlformats.org/officeDocument/2006/relationships/slideLayout" Target="../slideLayouts/slideLayout339.xml"/><Relationship Id="rId19" Type="http://schemas.openxmlformats.org/officeDocument/2006/relationships/slideLayout" Target="../slideLayouts/slideLayout340.xml"/><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slideLayout" Target="../slideLayouts/slideLayout324.xml"/><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60.xml"/><Relationship Id="rId20" Type="http://schemas.openxmlformats.org/officeDocument/2006/relationships/slideLayout" Target="../slideLayouts/slideLayout371.xml"/><Relationship Id="rId21" Type="http://schemas.openxmlformats.org/officeDocument/2006/relationships/slideLayout" Target="../slideLayouts/slideLayout372.xml"/><Relationship Id="rId22" Type="http://schemas.openxmlformats.org/officeDocument/2006/relationships/slideLayout" Target="../slideLayouts/slideLayout373.xml"/><Relationship Id="rId23" Type="http://schemas.openxmlformats.org/officeDocument/2006/relationships/slideLayout" Target="../slideLayouts/slideLayout374.xml"/><Relationship Id="rId24" Type="http://schemas.openxmlformats.org/officeDocument/2006/relationships/theme" Target="../theme/theme19.xml"/><Relationship Id="rId25" Type="http://schemas.openxmlformats.org/officeDocument/2006/relationships/image" Target="../media/image19.png"/><Relationship Id="rId10" Type="http://schemas.openxmlformats.org/officeDocument/2006/relationships/slideLayout" Target="../slideLayouts/slideLayout361.xml"/><Relationship Id="rId11" Type="http://schemas.openxmlformats.org/officeDocument/2006/relationships/slideLayout" Target="../slideLayouts/slideLayout362.xml"/><Relationship Id="rId12" Type="http://schemas.openxmlformats.org/officeDocument/2006/relationships/slideLayout" Target="../slideLayouts/slideLayout363.xml"/><Relationship Id="rId13" Type="http://schemas.openxmlformats.org/officeDocument/2006/relationships/slideLayout" Target="../slideLayouts/slideLayout364.xml"/><Relationship Id="rId14" Type="http://schemas.openxmlformats.org/officeDocument/2006/relationships/slideLayout" Target="../slideLayouts/slideLayout365.xml"/><Relationship Id="rId15" Type="http://schemas.openxmlformats.org/officeDocument/2006/relationships/slideLayout" Target="../slideLayouts/slideLayout366.xml"/><Relationship Id="rId16" Type="http://schemas.openxmlformats.org/officeDocument/2006/relationships/slideLayout" Target="../slideLayouts/slideLayout367.xml"/><Relationship Id="rId17" Type="http://schemas.openxmlformats.org/officeDocument/2006/relationships/slideLayout" Target="../slideLayouts/slideLayout368.xml"/><Relationship Id="rId18" Type="http://schemas.openxmlformats.org/officeDocument/2006/relationships/slideLayout" Target="../slideLayouts/slideLayout369.xml"/><Relationship Id="rId19" Type="http://schemas.openxmlformats.org/officeDocument/2006/relationships/slideLayout" Target="../slideLayouts/slideLayout370.xml"/><Relationship Id="rId1" Type="http://schemas.openxmlformats.org/officeDocument/2006/relationships/slideLayout" Target="../slideLayouts/slideLayout352.xml"/><Relationship Id="rId2" Type="http://schemas.openxmlformats.org/officeDocument/2006/relationships/slideLayout" Target="../slideLayouts/slideLayout353.xml"/><Relationship Id="rId3" Type="http://schemas.openxmlformats.org/officeDocument/2006/relationships/slideLayout" Target="../slideLayouts/slideLayout354.xml"/><Relationship Id="rId4" Type="http://schemas.openxmlformats.org/officeDocument/2006/relationships/slideLayout" Target="../slideLayouts/slideLayout355.xml"/><Relationship Id="rId5" Type="http://schemas.openxmlformats.org/officeDocument/2006/relationships/slideLayout" Target="../slideLayouts/slideLayout356.xml"/><Relationship Id="rId6" Type="http://schemas.openxmlformats.org/officeDocument/2006/relationships/slideLayout" Target="../slideLayouts/slideLayout357.xml"/><Relationship Id="rId7" Type="http://schemas.openxmlformats.org/officeDocument/2006/relationships/slideLayout" Target="../slideLayouts/slideLayout358.xml"/><Relationship Id="rId8" Type="http://schemas.openxmlformats.org/officeDocument/2006/relationships/slideLayout" Target="../slideLayouts/slideLayout35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83.xml"/><Relationship Id="rId20" Type="http://schemas.openxmlformats.org/officeDocument/2006/relationships/slideLayout" Target="../slideLayouts/slideLayout394.xml"/><Relationship Id="rId21" Type="http://schemas.openxmlformats.org/officeDocument/2006/relationships/slideLayout" Target="../slideLayouts/slideLayout395.xml"/><Relationship Id="rId22" Type="http://schemas.openxmlformats.org/officeDocument/2006/relationships/slideLayout" Target="../slideLayouts/slideLayout396.xml"/><Relationship Id="rId23" Type="http://schemas.openxmlformats.org/officeDocument/2006/relationships/slideLayout" Target="../slideLayouts/slideLayout397.xml"/><Relationship Id="rId24" Type="http://schemas.openxmlformats.org/officeDocument/2006/relationships/slideLayout" Target="../slideLayouts/slideLayout398.xml"/><Relationship Id="rId25" Type="http://schemas.openxmlformats.org/officeDocument/2006/relationships/slideLayout" Target="../slideLayouts/slideLayout399.xml"/><Relationship Id="rId26" Type="http://schemas.openxmlformats.org/officeDocument/2006/relationships/theme" Target="../theme/theme20.xml"/><Relationship Id="rId27" Type="http://schemas.openxmlformats.org/officeDocument/2006/relationships/image" Target="../media/image27.png"/><Relationship Id="rId10" Type="http://schemas.openxmlformats.org/officeDocument/2006/relationships/slideLayout" Target="../slideLayouts/slideLayout384.xml"/><Relationship Id="rId11" Type="http://schemas.openxmlformats.org/officeDocument/2006/relationships/slideLayout" Target="../slideLayouts/slideLayout385.xml"/><Relationship Id="rId12" Type="http://schemas.openxmlformats.org/officeDocument/2006/relationships/slideLayout" Target="../slideLayouts/slideLayout386.xml"/><Relationship Id="rId13" Type="http://schemas.openxmlformats.org/officeDocument/2006/relationships/slideLayout" Target="../slideLayouts/slideLayout387.xml"/><Relationship Id="rId14" Type="http://schemas.openxmlformats.org/officeDocument/2006/relationships/slideLayout" Target="../slideLayouts/slideLayout388.xml"/><Relationship Id="rId15" Type="http://schemas.openxmlformats.org/officeDocument/2006/relationships/slideLayout" Target="../slideLayouts/slideLayout389.xml"/><Relationship Id="rId16" Type="http://schemas.openxmlformats.org/officeDocument/2006/relationships/slideLayout" Target="../slideLayouts/slideLayout390.xml"/><Relationship Id="rId17" Type="http://schemas.openxmlformats.org/officeDocument/2006/relationships/slideLayout" Target="../slideLayouts/slideLayout391.xml"/><Relationship Id="rId18" Type="http://schemas.openxmlformats.org/officeDocument/2006/relationships/slideLayout" Target="../slideLayouts/slideLayout392.xml"/><Relationship Id="rId19" Type="http://schemas.openxmlformats.org/officeDocument/2006/relationships/slideLayout" Target="../slideLayouts/slideLayout393.xml"/><Relationship Id="rId1" Type="http://schemas.openxmlformats.org/officeDocument/2006/relationships/slideLayout" Target="../slideLayouts/slideLayout375.xml"/><Relationship Id="rId2" Type="http://schemas.openxmlformats.org/officeDocument/2006/relationships/slideLayout" Target="../slideLayouts/slideLayout376.xml"/><Relationship Id="rId3" Type="http://schemas.openxmlformats.org/officeDocument/2006/relationships/slideLayout" Target="../slideLayouts/slideLayout377.xml"/><Relationship Id="rId4" Type="http://schemas.openxmlformats.org/officeDocument/2006/relationships/slideLayout" Target="../slideLayouts/slideLayout378.xml"/><Relationship Id="rId5" Type="http://schemas.openxmlformats.org/officeDocument/2006/relationships/slideLayout" Target="../slideLayouts/slideLayout379.xml"/><Relationship Id="rId6" Type="http://schemas.openxmlformats.org/officeDocument/2006/relationships/slideLayout" Target="../slideLayouts/slideLayout380.xml"/><Relationship Id="rId7" Type="http://schemas.openxmlformats.org/officeDocument/2006/relationships/slideLayout" Target="../slideLayouts/slideLayout381.xml"/><Relationship Id="rId8" Type="http://schemas.openxmlformats.org/officeDocument/2006/relationships/slideLayout" Target="../slideLayouts/slideLayout38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slideLayout" Target="../slideLayouts/slideLayout82.xml"/><Relationship Id="rId21" Type="http://schemas.openxmlformats.org/officeDocument/2006/relationships/theme" Target="../theme/theme4.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slideLayout" Target="../slideLayouts/slideLayout81.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theme" Target="../theme/theme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theme" Target="../theme/theme6.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4.xml"/><Relationship Id="rId20" Type="http://schemas.openxmlformats.org/officeDocument/2006/relationships/theme" Target="../theme/theme8.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theme" Target="../theme/theme9.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Relationship Id="rId15" Type="http://schemas.openxmlformats.org/officeDocument/2006/relationships/slideLayout" Target="../slideLayouts/slideLayout169.xml"/><Relationship Id="rId16" Type="http://schemas.openxmlformats.org/officeDocument/2006/relationships/slideLayout" Target="../slideLayouts/slideLayout170.xml"/><Relationship Id="rId17" Type="http://schemas.openxmlformats.org/officeDocument/2006/relationships/slideLayout" Target="../slideLayouts/slideLayout171.xml"/><Relationship Id="rId18" Type="http://schemas.openxmlformats.org/officeDocument/2006/relationships/slideLayout" Target="../slideLayouts/slideLayout172.xml"/><Relationship Id="rId19" Type="http://schemas.openxmlformats.org/officeDocument/2006/relationships/slideLayout" Target="../slideLayouts/slideLayout173.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27" name="think-cell Slide" r:id="rId18" imgW="377" imgH="377" progId="TCLayout.ActiveDocument.1">
                  <p:embed/>
                </p:oleObj>
              </mc:Choice>
              <mc:Fallback>
                <p:oleObj name="think-cell Slide" r:id="rId18" imgW="377" imgH="377" progId="TCLayout.ActiveDocument.1">
                  <p:embed/>
                  <p:pic>
                    <p:nvPicPr>
                      <p:cNvPr id="0" name=""/>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01425991"/>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640"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49" name="think-cell Slide" r:id="rId15" imgW="377" imgH="377" progId="TCLayout.ActiveDocument.1">
                  <p:embed/>
                </p:oleObj>
              </mc:Choice>
              <mc:Fallback>
                <p:oleObj name="think-cell Slide" r:id="rId15" imgW="377" imgH="377" progId="TCLayout.ActiveDocument.1">
                  <p:embed/>
                  <p:pic>
                    <p:nvPicPr>
                      <p:cNvPr id="0" name=""/>
                      <p:cNvPicPr/>
                      <p:nvPr/>
                    </p:nvPicPr>
                    <p:blipFill>
                      <a:blip r:embed="rId16"/>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35901898"/>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6" r:id="rId9"/>
    <p:sldLayoutId id="2147484578" r:id="rId10"/>
    <p:sldLayoutId id="2147484579" r:id="rId11"/>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972" name="think-cell Slide" r:id="rId17" imgW="377" imgH="377" progId="TCLayout.ActiveDocument.1">
                  <p:embed/>
                </p:oleObj>
              </mc:Choice>
              <mc:Fallback>
                <p:oleObj name="think-cell Slide" r:id="rId17" imgW="377" imgH="377" progId="TCLayout.ActiveDocument.1">
                  <p:embed/>
                  <p:pic>
                    <p:nvPicPr>
                      <p:cNvPr id="0" name=""/>
                      <p:cNvPicPr/>
                      <p:nvPr/>
                    </p:nvPicPr>
                    <p:blipFill>
                      <a:blip r:embed="rId18"/>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878610624"/>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4" r:id="rId25"/>
    <p:sldLayoutId id="2147484695" r:id="rId26"/>
    <p:sldLayoutId id="2147484696" r:id="rId27"/>
    <p:sldLayoutId id="2147484697" r:id="rId28"/>
    <p:sldLayoutId id="2147484724" r:id="rId29"/>
    <p:sldLayoutId id="2147484751" r:id="rId30"/>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3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33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0.png"/><Relationship Id="rId1" Type="http://schemas.openxmlformats.org/officeDocument/2006/relationships/slideLayout" Target="../slideLayouts/slideLayout35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2.xml"/><Relationship Id="rId3" Type="http://schemas.openxmlformats.org/officeDocument/2006/relationships/image" Target="../media/image3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7.xml"/><Relationship Id="rId3" Type="http://schemas.openxmlformats.org/officeDocument/2006/relationships/image" Target="../media/image4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33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6.png"/><Relationship Id="rId1" Type="http://schemas.openxmlformats.org/officeDocument/2006/relationships/slideLayout" Target="../slideLayouts/slideLayout333.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hdiconfigactions.blob.core.windows.net/sparkconfigactionv03/spark-installer-v03.ps1" TargetMode="External"/><Relationship Id="rId5" Type="http://schemas.openxmlformats.org/officeDocument/2006/relationships/image" Target="../media/image47.png"/><Relationship Id="rId1" Type="http://schemas.openxmlformats.org/officeDocument/2006/relationships/slideLayout" Target="../slideLayouts/slideLayout333.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333.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35.png"/><Relationship Id="rId1" Type="http://schemas.openxmlformats.org/officeDocument/2006/relationships/slideLayout" Target="../slideLayouts/slideLayout333.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4.png"/><Relationship Id="rId1" Type="http://schemas.openxmlformats.org/officeDocument/2006/relationships/slideLayout" Target="../slideLayouts/slideLayout333.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www.scala-sbt.org/0.13/docs/index.html" TargetMode="External"/><Relationship Id="rId1" Type="http://schemas.openxmlformats.org/officeDocument/2006/relationships/slideLayout" Target="../slideLayouts/slideLayout333.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333.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63.jpeg"/><Relationship Id="rId8" Type="http://schemas.openxmlformats.org/officeDocument/2006/relationships/image" Target="../media/image64.jpg"/><Relationship Id="rId1" Type="http://schemas.openxmlformats.org/officeDocument/2006/relationships/slideLayout" Target="../slideLayouts/slideLayout333.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333.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48.png"/><Relationship Id="rId5" Type="http://schemas.openxmlformats.org/officeDocument/2006/relationships/image" Target="../media/image68.png"/><Relationship Id="rId1" Type="http://schemas.openxmlformats.org/officeDocument/2006/relationships/slideLayout" Target="../slideLayouts/slideLayout333.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1.png"/><Relationship Id="rId1" Type="http://schemas.openxmlformats.org/officeDocument/2006/relationships/slideLayout" Target="../slideLayouts/slideLayout346.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249.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jupyter/notebook" TargetMode="External"/><Relationship Id="rId4" Type="http://schemas.openxmlformats.org/officeDocument/2006/relationships/hyperlink" Target="https://github.com/jupyter/qtconsole" TargetMode="External"/><Relationship Id="rId5" Type="http://schemas.openxmlformats.org/officeDocument/2006/relationships/hyperlink" Target="https://github.com/jupyter/jupyter_console" TargetMode="External"/><Relationship Id="rId6" Type="http://schemas.openxmlformats.org/officeDocument/2006/relationships/hyperlink" Target="https://nbviewer.jupyter.org/" TargetMode="External"/><Relationship Id="rId7" Type="http://schemas.openxmlformats.org/officeDocument/2006/relationships/hyperlink" Target="https://github.com/ipython/ipython/wiki/IPython-kernels-for-other-languages" TargetMode="External"/><Relationship Id="rId8" Type="http://schemas.openxmlformats.org/officeDocument/2006/relationships/image" Target="../media/image35.png"/><Relationship Id="rId9" Type="http://schemas.openxmlformats.org/officeDocument/2006/relationships/image" Target="../media/image73.png"/><Relationship Id="rId1" Type="http://schemas.openxmlformats.org/officeDocument/2006/relationships/slideLayout" Target="../slideLayouts/slideLayout249.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35.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49.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79.png"/><Relationship Id="rId1" Type="http://schemas.openxmlformats.org/officeDocument/2006/relationships/slideLayout" Target="../slideLayouts/slideLayout235.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35.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9.xml"/><Relationship Id="rId3"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1.xml"/><Relationship Id="rId3"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2.xml"/><Relationship Id="rId3"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3.xml"/><Relationship Id="rId3"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4.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5.xml"/><Relationship Id="rId3"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6.xml"/><Relationship Id="rId3" Type="http://schemas.openxmlformats.org/officeDocument/2006/relationships/image" Target="../media/image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7.xml"/><Relationship Id="rId3"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8.xml"/><Relationship Id="rId3"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9.xml"/><Relationship Id="rId3"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60.xml"/><Relationship Id="rId3"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7.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Spark on HDInsight</a:t>
            </a:r>
            <a:br>
              <a:rPr lang="en-US" sz="4799" dirty="0"/>
            </a:br>
            <a:r>
              <a:rPr lang="en-US" sz="4799" dirty="0">
                <a:solidFill>
                  <a:srgbClr val="FFCC00"/>
                </a:solidFill>
              </a:rPr>
              <a:t>Overview</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528760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Disadvantages</a:t>
            </a:r>
          </a:p>
          <a:p>
            <a:pPr lvl="1">
              <a:buFont typeface="Arial" panose="020B0604020202020204" pitchFamily="34" charset="0"/>
              <a:buChar char="•"/>
            </a:pPr>
            <a:r>
              <a:rPr lang="en-US" sz="1800" dirty="0"/>
              <a:t>Each reduce step requires writing back to disk</a:t>
            </a:r>
          </a:p>
          <a:p>
            <a:pPr lvl="1">
              <a:buFont typeface="Arial" panose="020B0604020202020204" pitchFamily="34" charset="0"/>
              <a:buChar char="•"/>
            </a:pPr>
            <a:r>
              <a:rPr lang="en-US" sz="1800" dirty="0"/>
              <a:t>For iterative jobs, such as machine learning models, a MapReduce implementation might have multiple reducers</a:t>
            </a:r>
          </a:p>
          <a:p>
            <a:pPr lvl="1">
              <a:buFont typeface="Arial" panose="020B0604020202020204" pitchFamily="34" charset="0"/>
              <a:buChar char="•"/>
            </a:pPr>
            <a:r>
              <a:rPr lang="en-US" sz="1800" dirty="0"/>
              <a:t>No global considerations to optimize the dataflow graph</a:t>
            </a:r>
          </a:p>
          <a:p>
            <a:pPr marL="110493" lvl="1" indent="0">
              <a:buNone/>
            </a:pPr>
            <a:r>
              <a:rPr lang="en-US" sz="2400" dirty="0">
                <a:solidFill>
                  <a:srgbClr val="CB3B1D"/>
                </a:solidFill>
                <a:latin typeface="+mj-lt"/>
              </a:rPr>
              <a:t>Proposed Improvements</a:t>
            </a:r>
          </a:p>
          <a:p>
            <a:pPr lvl="1">
              <a:buFont typeface="Arial" panose="020B0604020202020204" pitchFamily="34" charset="0"/>
              <a:buChar char="•"/>
            </a:pPr>
            <a:r>
              <a:rPr lang="en-US" sz="1800" dirty="0"/>
              <a:t>Stinger/</a:t>
            </a:r>
            <a:r>
              <a:rPr lang="en-US" sz="1800" dirty="0" err="1"/>
              <a:t>Tez</a:t>
            </a:r>
            <a:endParaRPr lang="en-US" sz="1800" dirty="0"/>
          </a:p>
          <a:p>
            <a:pPr lvl="1">
              <a:buFont typeface="Arial" panose="020B0604020202020204" pitchFamily="34" charset="0"/>
              <a:buChar char="•"/>
            </a:pPr>
            <a:r>
              <a:rPr lang="en-US" sz="1800" dirty="0"/>
              <a:t>Dryad</a:t>
            </a:r>
          </a:p>
          <a:p>
            <a:pPr lvl="1">
              <a:buFont typeface="Arial" panose="020B0604020202020204" pitchFamily="34" charset="0"/>
              <a:buChar char="•"/>
            </a:pPr>
            <a:r>
              <a:rPr lang="en-US" sz="1800" dirty="0"/>
              <a:t>Naiad:</a:t>
            </a:r>
          </a:p>
          <a:p>
            <a:pPr marL="849977" lvl="1" indent="-291436" defTabSz="932597">
              <a:spcAft>
                <a:spcPts val="612"/>
              </a:spcAft>
              <a:buFont typeface="Arial" panose="020B0604020202020204" pitchFamily="34" charset="0"/>
              <a:buChar char="•"/>
            </a:pPr>
            <a:r>
              <a:rPr lang="en-US" sz="1800" i="1" dirty="0"/>
              <a:t>Cyclical differential dataflow model</a:t>
            </a:r>
          </a:p>
          <a:p>
            <a:pPr lvl="1">
              <a:buFont typeface="Arial" panose="020B0604020202020204" pitchFamily="34" charset="0"/>
              <a:buChar char="•"/>
            </a:pPr>
            <a:r>
              <a:rPr lang="en-US" sz="1800" dirty="0"/>
              <a:t>Apache Spark</a:t>
            </a:r>
          </a:p>
          <a:p>
            <a:pPr marL="110493" lvl="1" indent="0">
              <a:buNone/>
            </a:pPr>
            <a:endParaRPr lang="en-US" sz="1800" dirty="0"/>
          </a:p>
        </p:txBody>
      </p:sp>
      <p:sp>
        <p:nvSpPr>
          <p:cNvPr id="45" name="Rectangle 44"/>
          <p:cNvSpPr/>
          <p:nvPr/>
        </p:nvSpPr>
        <p:spPr bwMode="auto">
          <a:xfrm>
            <a:off x="7680564" y="370251"/>
            <a:ext cx="4337605" cy="625402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46" name="Straight Connector 45"/>
          <p:cNvCxnSpPr>
            <a:stCxn id="104" idx="2"/>
            <a:endCxn id="99" idx="0"/>
          </p:cNvCxnSpPr>
          <p:nvPr/>
        </p:nvCxnSpPr>
        <p:spPr>
          <a:xfrm>
            <a:off x="8840568" y="2083656"/>
            <a:ext cx="25760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04" idx="2"/>
            <a:endCxn id="100" idx="0"/>
          </p:cNvCxnSpPr>
          <p:nvPr/>
        </p:nvCxnSpPr>
        <p:spPr>
          <a:xfrm>
            <a:off x="8840568" y="2083656"/>
            <a:ext cx="900557"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99" idx="0"/>
          </p:cNvCxnSpPr>
          <p:nvPr/>
        </p:nvCxnSpPr>
        <p:spPr>
          <a:xfrm flipV="1">
            <a:off x="9098175" y="2044441"/>
            <a:ext cx="870085" cy="56958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0" idx="0"/>
            <a:endCxn id="106" idx="2"/>
          </p:cNvCxnSpPr>
          <p:nvPr/>
        </p:nvCxnSpPr>
        <p:spPr>
          <a:xfrm flipV="1">
            <a:off x="9741125" y="2083656"/>
            <a:ext cx="203382"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99" idx="0"/>
            <a:endCxn id="105" idx="2"/>
          </p:cNvCxnSpPr>
          <p:nvPr/>
        </p:nvCxnSpPr>
        <p:spPr>
          <a:xfrm flipV="1">
            <a:off x="9098175" y="2083656"/>
            <a:ext cx="30052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00" idx="0"/>
            <a:endCxn id="105" idx="2"/>
          </p:cNvCxnSpPr>
          <p:nvPr/>
        </p:nvCxnSpPr>
        <p:spPr>
          <a:xfrm flipH="1" flipV="1">
            <a:off x="9398702" y="2083656"/>
            <a:ext cx="342423"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02" idx="0"/>
            <a:endCxn id="99" idx="2"/>
          </p:cNvCxnSpPr>
          <p:nvPr/>
        </p:nvCxnSpPr>
        <p:spPr>
          <a:xfrm flipH="1" flipV="1">
            <a:off x="9098175" y="3009357"/>
            <a:ext cx="435159"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02" idx="0"/>
            <a:endCxn id="100" idx="2"/>
          </p:cNvCxnSpPr>
          <p:nvPr/>
        </p:nvCxnSpPr>
        <p:spPr>
          <a:xfrm flipV="1">
            <a:off x="9533334" y="3009357"/>
            <a:ext cx="207791"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3" idx="0"/>
            <a:endCxn id="102" idx="2"/>
          </p:cNvCxnSpPr>
          <p:nvPr/>
        </p:nvCxnSpPr>
        <p:spPr>
          <a:xfrm flipH="1" flipV="1">
            <a:off x="9533334" y="4617099"/>
            <a:ext cx="513570" cy="76861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03" idx="0"/>
            <a:endCxn id="101" idx="2"/>
          </p:cNvCxnSpPr>
          <p:nvPr/>
        </p:nvCxnSpPr>
        <p:spPr>
          <a:xfrm flipV="1">
            <a:off x="10046904" y="3009357"/>
            <a:ext cx="842901" cy="237635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07" idx="2"/>
            <a:endCxn id="101" idx="0"/>
          </p:cNvCxnSpPr>
          <p:nvPr/>
        </p:nvCxnSpPr>
        <p:spPr>
          <a:xfrm>
            <a:off x="10567039" y="2089466"/>
            <a:ext cx="322766" cy="5245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08" idx="2"/>
            <a:endCxn id="101" idx="0"/>
          </p:cNvCxnSpPr>
          <p:nvPr/>
        </p:nvCxnSpPr>
        <p:spPr>
          <a:xfrm flipH="1">
            <a:off x="10889805" y="2083655"/>
            <a:ext cx="307597" cy="53037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bwMode="auto">
          <a:xfrm>
            <a:off x="8742876" y="2614026"/>
            <a:ext cx="710598" cy="395331"/>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0" name="Rectangle 99"/>
          <p:cNvSpPr/>
          <p:nvPr/>
        </p:nvSpPr>
        <p:spPr bwMode="auto">
          <a:xfrm>
            <a:off x="9388439" y="2614025"/>
            <a:ext cx="705371" cy="39533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1" name="Rectangle 100"/>
          <p:cNvSpPr/>
          <p:nvPr/>
        </p:nvSpPr>
        <p:spPr bwMode="auto">
          <a:xfrm>
            <a:off x="10498173" y="2614027"/>
            <a:ext cx="783264" cy="395330"/>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2" name="Rectangle 101"/>
          <p:cNvSpPr/>
          <p:nvPr/>
        </p:nvSpPr>
        <p:spPr bwMode="auto">
          <a:xfrm>
            <a:off x="9182126" y="4183177"/>
            <a:ext cx="702415" cy="4339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3" name="Rectangle 102"/>
          <p:cNvSpPr/>
          <p:nvPr/>
        </p:nvSpPr>
        <p:spPr bwMode="auto">
          <a:xfrm>
            <a:off x="9655039" y="5385716"/>
            <a:ext cx="783729" cy="400545"/>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4" name="Rectangle 103"/>
          <p:cNvSpPr/>
          <p:nvPr/>
        </p:nvSpPr>
        <p:spPr bwMode="auto">
          <a:xfrm>
            <a:off x="8485269"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5" name="Rectangle 104"/>
          <p:cNvSpPr/>
          <p:nvPr/>
        </p:nvSpPr>
        <p:spPr bwMode="auto">
          <a:xfrm>
            <a:off x="9043403"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6" name="Rectangle 105"/>
          <p:cNvSpPr/>
          <p:nvPr/>
        </p:nvSpPr>
        <p:spPr bwMode="auto">
          <a:xfrm>
            <a:off x="9589208"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7" name="Rectangle 106"/>
          <p:cNvSpPr/>
          <p:nvPr/>
        </p:nvSpPr>
        <p:spPr bwMode="auto">
          <a:xfrm>
            <a:off x="10211740" y="167942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8" name="Rectangle 107"/>
          <p:cNvSpPr/>
          <p:nvPr/>
        </p:nvSpPr>
        <p:spPr bwMode="auto">
          <a:xfrm>
            <a:off x="10842103" y="1673617"/>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9" name="TextBox 108"/>
          <p:cNvSpPr txBox="1"/>
          <p:nvPr/>
        </p:nvSpPr>
        <p:spPr>
          <a:xfrm>
            <a:off x="7734659" y="1020785"/>
            <a:ext cx="4217976" cy="568448"/>
          </a:xfrm>
          <a:prstGeom prst="rect">
            <a:avLst/>
          </a:prstGeom>
          <a:solidFill>
            <a:srgbClr val="B48900"/>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Tez</a:t>
            </a:r>
          </a:p>
        </p:txBody>
      </p:sp>
      <p:pic>
        <p:nvPicPr>
          <p:cNvPr id="110" name="Picture 2" descr="https://svn.apache.org/repos/asf/tez/site/images/ApacheTez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0589" y="1083603"/>
            <a:ext cx="447663" cy="44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Coordinating Data Flow for Job Execution</a:t>
            </a:r>
          </a:p>
        </p:txBody>
      </p:sp>
      <p:sp>
        <p:nvSpPr>
          <p:cNvPr id="3" name="TextBox 2"/>
          <p:cNvSpPr txBox="1"/>
          <p:nvPr/>
        </p:nvSpPr>
        <p:spPr>
          <a:xfrm>
            <a:off x="0" y="1211263"/>
            <a:ext cx="6050756" cy="6297108"/>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Facilitating Data Flows</a:t>
            </a:r>
          </a:p>
          <a:p>
            <a:pPr lvl="1">
              <a:buFont typeface="Arial" panose="020B0604020202020204" pitchFamily="34" charset="0"/>
              <a:buChar char="•"/>
            </a:pPr>
            <a:r>
              <a:rPr lang="en-US" sz="1800" dirty="0"/>
              <a:t>The primary reason why Hadoop gained such dramatic traction in the data processing and warehousing ecosystem is that it provided a universal framework for writing and executing distributed jobs</a:t>
            </a:r>
          </a:p>
          <a:p>
            <a:pPr lvl="1">
              <a:buFont typeface="Arial" panose="020B0604020202020204" pitchFamily="34" charset="0"/>
              <a:buChar char="•"/>
            </a:pPr>
            <a:r>
              <a:rPr lang="en-US" sz="1800" dirty="0"/>
              <a:t>However, a single MapReduce (Hive, Pig, </a:t>
            </a:r>
            <a:r>
              <a:rPr lang="en-US" sz="1800" dirty="0" err="1"/>
              <a:t>etc</a:t>
            </a:r>
            <a:r>
              <a:rPr lang="en-US" sz="1800" dirty="0"/>
              <a:t>) is rarely sufficient for most use-cases</a:t>
            </a:r>
          </a:p>
          <a:p>
            <a:pPr lvl="1">
              <a:buFont typeface="Arial" panose="020B0604020202020204" pitchFamily="34" charset="0"/>
              <a:buChar char="•"/>
            </a:pPr>
            <a:r>
              <a:rPr lang="en-US" sz="1800" dirty="0"/>
              <a:t>Instead – need to coordinate a series of MapReduce jobs</a:t>
            </a:r>
          </a:p>
          <a:p>
            <a:pPr lvl="1">
              <a:buFont typeface="Arial" panose="020B0604020202020204" pitchFamily="34" charset="0"/>
              <a:buChar char="•"/>
            </a:pPr>
            <a:r>
              <a:rPr lang="en-US" sz="1800" dirty="0"/>
              <a:t>The primary engineering effort is spent in coordinating a </a:t>
            </a:r>
            <a:r>
              <a:rPr lang="en-US" sz="1800" i="1" dirty="0"/>
              <a:t>data flow </a:t>
            </a:r>
            <a:r>
              <a:rPr lang="en-US" sz="1800" dirty="0"/>
              <a:t>for job execution</a:t>
            </a:r>
          </a:p>
          <a:p>
            <a:pPr lvl="1">
              <a:buFont typeface="Arial" panose="020B0604020202020204" pitchFamily="34" charset="0"/>
              <a:buChar char="•"/>
            </a:pPr>
            <a:r>
              <a:rPr lang="en-US" sz="1800" dirty="0"/>
              <a:t>Can we do better than MapReduce, which recreates daemons/readers and writes to disk for each iteration in the data flow??</a:t>
            </a:r>
          </a:p>
          <a:p>
            <a:pPr marL="849977" lvl="1" indent="-291436" defTabSz="932597">
              <a:spcAft>
                <a:spcPts val="612"/>
              </a:spcAft>
              <a:buFont typeface="Arial" panose="020B0604020202020204" pitchFamily="34" charset="0"/>
              <a:buChar char="•"/>
            </a:pPr>
            <a:endParaRPr lang="en-US" sz="1800" i="1"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p:txBody>
      </p:sp>
      <p:sp>
        <p:nvSpPr>
          <p:cNvPr id="4" name="Oval 3"/>
          <p:cNvSpPr/>
          <p:nvPr/>
        </p:nvSpPr>
        <p:spPr bwMode="auto">
          <a:xfrm>
            <a:off x="7200900" y="1414463"/>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8017670" y="1414463"/>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8908257" y="1414462"/>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9675018" y="1414462"/>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7200900" y="222409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8017670" y="222409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8908257" y="222408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675018" y="222408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7200900" y="3190885"/>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8017670" y="3190885"/>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8908257" y="3190884"/>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9675018" y="3190884"/>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8029964" y="414258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8920551" y="414257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8550266" y="4853777"/>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p:cNvCxnSpPr>
            <a:stCxn id="4" idx="4"/>
            <a:endCxn id="9" idx="0"/>
          </p:cNvCxnSpPr>
          <p:nvPr/>
        </p:nvCxnSpPr>
        <p:spPr>
          <a:xfrm>
            <a:off x="7479507" y="1957388"/>
            <a:ext cx="81677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4"/>
            <a:endCxn id="9" idx="0"/>
          </p:cNvCxnSpPr>
          <p:nvPr/>
        </p:nvCxnSpPr>
        <p:spPr>
          <a:xfrm>
            <a:off x="8296277" y="1957388"/>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4"/>
            <a:endCxn id="8" idx="0"/>
          </p:cNvCxnSpPr>
          <p:nvPr/>
        </p:nvCxnSpPr>
        <p:spPr>
          <a:xfrm>
            <a:off x="7479507" y="1957388"/>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4"/>
            <a:endCxn id="10" idx="0"/>
          </p:cNvCxnSpPr>
          <p:nvPr/>
        </p:nvCxnSpPr>
        <p:spPr>
          <a:xfrm>
            <a:off x="9186864" y="1957387"/>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4"/>
            <a:endCxn id="11" idx="0"/>
          </p:cNvCxnSpPr>
          <p:nvPr/>
        </p:nvCxnSpPr>
        <p:spPr>
          <a:xfrm>
            <a:off x="9953625" y="1957387"/>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4"/>
            <a:endCxn id="10" idx="0"/>
          </p:cNvCxnSpPr>
          <p:nvPr/>
        </p:nvCxnSpPr>
        <p:spPr>
          <a:xfrm flipH="1">
            <a:off x="9186864" y="1957387"/>
            <a:ext cx="766761"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4"/>
          </p:cNvCxnSpPr>
          <p:nvPr/>
        </p:nvCxnSpPr>
        <p:spPr>
          <a:xfrm>
            <a:off x="9186864" y="1957387"/>
            <a:ext cx="766760" cy="2016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4"/>
            <a:endCxn id="9" idx="0"/>
          </p:cNvCxnSpPr>
          <p:nvPr/>
        </p:nvCxnSpPr>
        <p:spPr>
          <a:xfrm flipH="1">
            <a:off x="8296277" y="1957387"/>
            <a:ext cx="890587" cy="266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8" idx="4"/>
            <a:endCxn id="12" idx="0"/>
          </p:cNvCxnSpPr>
          <p:nvPr/>
        </p:nvCxnSpPr>
        <p:spPr>
          <a:xfrm>
            <a:off x="7479507" y="2767015"/>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 idx="4"/>
            <a:endCxn id="13" idx="0"/>
          </p:cNvCxnSpPr>
          <p:nvPr/>
        </p:nvCxnSpPr>
        <p:spPr>
          <a:xfrm>
            <a:off x="7479507" y="2767015"/>
            <a:ext cx="81677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0" idx="4"/>
            <a:endCxn id="12" idx="0"/>
          </p:cNvCxnSpPr>
          <p:nvPr/>
        </p:nvCxnSpPr>
        <p:spPr>
          <a:xfrm flipH="1">
            <a:off x="7479507" y="2767014"/>
            <a:ext cx="1707357" cy="423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4"/>
            <a:endCxn id="13" idx="0"/>
          </p:cNvCxnSpPr>
          <p:nvPr/>
        </p:nvCxnSpPr>
        <p:spPr>
          <a:xfrm>
            <a:off x="8296277" y="2767015"/>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9" idx="4"/>
            <a:endCxn id="14" idx="0"/>
          </p:cNvCxnSpPr>
          <p:nvPr/>
        </p:nvCxnSpPr>
        <p:spPr>
          <a:xfrm>
            <a:off x="8296277" y="2767015"/>
            <a:ext cx="890587" cy="4238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0" idx="4"/>
            <a:endCxn id="14" idx="0"/>
          </p:cNvCxnSpPr>
          <p:nvPr/>
        </p:nvCxnSpPr>
        <p:spPr>
          <a:xfrm>
            <a:off x="9186864" y="2767014"/>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4"/>
            <a:endCxn id="15" idx="0"/>
          </p:cNvCxnSpPr>
          <p:nvPr/>
        </p:nvCxnSpPr>
        <p:spPr>
          <a:xfrm>
            <a:off x="9186864" y="2767014"/>
            <a:ext cx="766761"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 idx="4"/>
            <a:endCxn id="15" idx="0"/>
          </p:cNvCxnSpPr>
          <p:nvPr/>
        </p:nvCxnSpPr>
        <p:spPr>
          <a:xfrm>
            <a:off x="9953625" y="2767014"/>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5" idx="4"/>
            <a:endCxn id="18" idx="0"/>
          </p:cNvCxnSpPr>
          <p:nvPr/>
        </p:nvCxnSpPr>
        <p:spPr>
          <a:xfrm flipH="1">
            <a:off x="9199158" y="3733809"/>
            <a:ext cx="754467"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4" idx="4"/>
            <a:endCxn id="17" idx="0"/>
          </p:cNvCxnSpPr>
          <p:nvPr/>
        </p:nvCxnSpPr>
        <p:spPr>
          <a:xfrm flipH="1">
            <a:off x="8308571" y="3733809"/>
            <a:ext cx="878293" cy="4087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2" idx="4"/>
            <a:endCxn id="17" idx="0"/>
          </p:cNvCxnSpPr>
          <p:nvPr/>
        </p:nvCxnSpPr>
        <p:spPr>
          <a:xfrm>
            <a:off x="7479507" y="3733810"/>
            <a:ext cx="82906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3" idx="4"/>
            <a:endCxn id="17" idx="0"/>
          </p:cNvCxnSpPr>
          <p:nvPr/>
        </p:nvCxnSpPr>
        <p:spPr>
          <a:xfrm>
            <a:off x="8296277" y="3733810"/>
            <a:ext cx="1229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4" idx="4"/>
            <a:endCxn id="18" idx="0"/>
          </p:cNvCxnSpPr>
          <p:nvPr/>
        </p:nvCxnSpPr>
        <p:spPr>
          <a:xfrm>
            <a:off x="9186864" y="3733809"/>
            <a:ext cx="1229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3" idx="4"/>
            <a:endCxn id="18" idx="0"/>
          </p:cNvCxnSpPr>
          <p:nvPr/>
        </p:nvCxnSpPr>
        <p:spPr>
          <a:xfrm>
            <a:off x="8296277" y="3733810"/>
            <a:ext cx="902881" cy="408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7" idx="4"/>
            <a:endCxn id="21" idx="0"/>
          </p:cNvCxnSpPr>
          <p:nvPr/>
        </p:nvCxnSpPr>
        <p:spPr>
          <a:xfrm>
            <a:off x="8308571" y="4685505"/>
            <a:ext cx="520302" cy="1682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8828873" y="4692648"/>
            <a:ext cx="370285" cy="1682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89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Rounded Rectangle 52"/>
          <p:cNvSpPr/>
          <p:nvPr/>
        </p:nvSpPr>
        <p:spPr>
          <a:xfrm>
            <a:off x="4250087" y="2185438"/>
            <a:ext cx="3767216" cy="2273976"/>
          </a:xfrm>
          <a:prstGeom prst="roundRect">
            <a:avLst>
              <a:gd name="adj" fmla="val 30816"/>
            </a:avLst>
          </a:prstGeom>
          <a:solidFill>
            <a:schemeClr val="accent4">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Oval 4"/>
          <p:cNvSpPr/>
          <p:nvPr/>
        </p:nvSpPr>
        <p:spPr>
          <a:xfrm>
            <a:off x="8946240" y="27611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6" name="Oval 5"/>
          <p:cNvSpPr/>
          <p:nvPr/>
        </p:nvSpPr>
        <p:spPr>
          <a:xfrm>
            <a:off x="8915400" y="51995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7" name="Oval 6"/>
          <p:cNvSpPr/>
          <p:nvPr/>
        </p:nvSpPr>
        <p:spPr>
          <a:xfrm>
            <a:off x="10856976" y="3142170"/>
            <a:ext cx="685800" cy="685800"/>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grpSp>
        <p:nvGrpSpPr>
          <p:cNvPr id="8" name="Group 7"/>
          <p:cNvGrpSpPr/>
          <p:nvPr/>
        </p:nvGrpSpPr>
        <p:grpSpPr>
          <a:xfrm>
            <a:off x="4393392" y="2308884"/>
            <a:ext cx="3480611" cy="2010490"/>
            <a:chOff x="6561574" y="1875601"/>
            <a:chExt cx="4434480" cy="2241133"/>
          </a:xfrm>
        </p:grpSpPr>
        <p:sp>
          <p:nvSpPr>
            <p:cNvPr id="9" name="Oval 8"/>
            <p:cNvSpPr/>
            <p:nvPr/>
          </p:nvSpPr>
          <p:spPr>
            <a:xfrm>
              <a:off x="6561574" y="25020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0" name="Oval 9"/>
            <p:cNvSpPr/>
            <p:nvPr/>
          </p:nvSpPr>
          <p:spPr>
            <a:xfrm>
              <a:off x="6692203" y="33550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1" name="Oval 10"/>
            <p:cNvSpPr/>
            <p:nvPr/>
          </p:nvSpPr>
          <p:spPr>
            <a:xfrm>
              <a:off x="7506119" y="259142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2" name="Oval 11"/>
            <p:cNvSpPr/>
            <p:nvPr/>
          </p:nvSpPr>
          <p:spPr>
            <a:xfrm>
              <a:off x="7911451" y="303755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3" name="Oval 12"/>
            <p:cNvSpPr/>
            <p:nvPr/>
          </p:nvSpPr>
          <p:spPr>
            <a:xfrm>
              <a:off x="7171174" y="31116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4" name="Oval 13"/>
            <p:cNvSpPr/>
            <p:nvPr/>
          </p:nvSpPr>
          <p:spPr>
            <a:xfrm>
              <a:off x="8408795" y="332044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5" name="Oval 14"/>
            <p:cNvSpPr/>
            <p:nvPr/>
          </p:nvSpPr>
          <p:spPr>
            <a:xfrm>
              <a:off x="8278167" y="261424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6" name="Oval 15"/>
            <p:cNvSpPr/>
            <p:nvPr/>
          </p:nvSpPr>
          <p:spPr>
            <a:xfrm>
              <a:off x="7537939" y="361131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7" name="Oval 16"/>
            <p:cNvSpPr/>
            <p:nvPr/>
          </p:nvSpPr>
          <p:spPr>
            <a:xfrm>
              <a:off x="9299341" y="2522582"/>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8" name="Oval 17"/>
            <p:cNvSpPr/>
            <p:nvPr/>
          </p:nvSpPr>
          <p:spPr>
            <a:xfrm>
              <a:off x="6997002" y="36598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9" name="Oval 18"/>
            <p:cNvSpPr/>
            <p:nvPr/>
          </p:nvSpPr>
          <p:spPr>
            <a:xfrm>
              <a:off x="9168713" y="3291785"/>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0" name="Oval 19"/>
            <p:cNvSpPr/>
            <p:nvPr/>
          </p:nvSpPr>
          <p:spPr>
            <a:xfrm>
              <a:off x="8718619" y="4004611"/>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1" name="Oval 20"/>
            <p:cNvSpPr/>
            <p:nvPr/>
          </p:nvSpPr>
          <p:spPr>
            <a:xfrm>
              <a:off x="7666387" y="396910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2" name="Oval 21"/>
            <p:cNvSpPr/>
            <p:nvPr/>
          </p:nvSpPr>
          <p:spPr>
            <a:xfrm>
              <a:off x="8849248" y="2087153"/>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3" name="Oval 22"/>
            <p:cNvSpPr/>
            <p:nvPr/>
          </p:nvSpPr>
          <p:spPr>
            <a:xfrm>
              <a:off x="10049726" y="3102586"/>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4" name="Oval 23"/>
            <p:cNvSpPr/>
            <p:nvPr/>
          </p:nvSpPr>
          <p:spPr>
            <a:xfrm>
              <a:off x="9716706" y="3725199"/>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5" name="Oval 24"/>
            <p:cNvSpPr/>
            <p:nvPr/>
          </p:nvSpPr>
          <p:spPr>
            <a:xfrm>
              <a:off x="10865425" y="3013078"/>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26" name="Straight Arrow Connector 25"/>
            <p:cNvCxnSpPr>
              <a:stCxn id="9" idx="6"/>
              <a:endCxn id="11" idx="2"/>
            </p:cNvCxnSpPr>
            <p:nvPr/>
          </p:nvCxnSpPr>
          <p:spPr>
            <a:xfrm>
              <a:off x="6692203" y="2558101"/>
              <a:ext cx="813917" cy="8938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3" idx="1"/>
            </p:cNvCxnSpPr>
            <p:nvPr/>
          </p:nvCxnSpPr>
          <p:spPr>
            <a:xfrm>
              <a:off x="6673073" y="2597743"/>
              <a:ext cx="517231" cy="5303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4"/>
              <a:endCxn id="10" idx="0"/>
            </p:cNvCxnSpPr>
            <p:nvPr/>
          </p:nvCxnSpPr>
          <p:spPr>
            <a:xfrm>
              <a:off x="6626888" y="2614163"/>
              <a:ext cx="130629" cy="7409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5"/>
              <a:endCxn id="18" idx="1"/>
            </p:cNvCxnSpPr>
            <p:nvPr/>
          </p:nvCxnSpPr>
          <p:spPr>
            <a:xfrm>
              <a:off x="6803701" y="3450788"/>
              <a:ext cx="212430" cy="2255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0"/>
              <a:endCxn id="13" idx="4"/>
            </p:cNvCxnSpPr>
            <p:nvPr/>
          </p:nvCxnSpPr>
          <p:spPr>
            <a:xfrm flipV="1">
              <a:off x="7062316" y="3223763"/>
              <a:ext cx="174172" cy="4361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6"/>
              <a:endCxn id="12" idx="2"/>
            </p:cNvCxnSpPr>
            <p:nvPr/>
          </p:nvCxnSpPr>
          <p:spPr>
            <a:xfrm flipV="1">
              <a:off x="7301802" y="3093616"/>
              <a:ext cx="609649" cy="7408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5"/>
              <a:endCxn id="12" idx="1"/>
            </p:cNvCxnSpPr>
            <p:nvPr/>
          </p:nvCxnSpPr>
          <p:spPr>
            <a:xfrm>
              <a:off x="7617618" y="2687130"/>
              <a:ext cx="312963" cy="366844"/>
            </a:xfrm>
            <a:prstGeom prst="straightConnector1">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6"/>
              <a:endCxn id="15" idx="2"/>
            </p:cNvCxnSpPr>
            <p:nvPr/>
          </p:nvCxnSpPr>
          <p:spPr>
            <a:xfrm>
              <a:off x="7636748" y="2647489"/>
              <a:ext cx="641419" cy="2281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7" idx="6"/>
              <a:endCxn id="25" idx="2"/>
            </p:cNvCxnSpPr>
            <p:nvPr/>
          </p:nvCxnSpPr>
          <p:spPr>
            <a:xfrm>
              <a:off x="9429970" y="2578644"/>
              <a:ext cx="1435455" cy="49049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7" idx="5"/>
              <a:endCxn id="23" idx="1"/>
            </p:cNvCxnSpPr>
            <p:nvPr/>
          </p:nvCxnSpPr>
          <p:spPr>
            <a:xfrm>
              <a:off x="9410840" y="2618285"/>
              <a:ext cx="658016" cy="50072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4"/>
              <a:endCxn id="19" idx="0"/>
            </p:cNvCxnSpPr>
            <p:nvPr/>
          </p:nvCxnSpPr>
          <p:spPr>
            <a:xfrm flipH="1">
              <a:off x="9234027" y="2634705"/>
              <a:ext cx="130629" cy="657079"/>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5" idx="3"/>
              <a:endCxn id="12" idx="7"/>
            </p:cNvCxnSpPr>
            <p:nvPr/>
          </p:nvCxnSpPr>
          <p:spPr>
            <a:xfrm flipH="1">
              <a:off x="8022950" y="2709950"/>
              <a:ext cx="274347" cy="34402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4"/>
              <a:endCxn id="14" idx="0"/>
            </p:cNvCxnSpPr>
            <p:nvPr/>
          </p:nvCxnSpPr>
          <p:spPr>
            <a:xfrm>
              <a:off x="8343481" y="2726369"/>
              <a:ext cx="130629" cy="5940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6"/>
              <a:endCxn id="16" idx="2"/>
            </p:cNvCxnSpPr>
            <p:nvPr/>
          </p:nvCxnSpPr>
          <p:spPr>
            <a:xfrm flipV="1">
              <a:off x="7127630" y="3667379"/>
              <a:ext cx="410309" cy="485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6" idx="4"/>
              <a:endCxn id="21" idx="0"/>
            </p:cNvCxnSpPr>
            <p:nvPr/>
          </p:nvCxnSpPr>
          <p:spPr>
            <a:xfrm>
              <a:off x="7603253" y="3723440"/>
              <a:ext cx="128449" cy="2456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1" idx="6"/>
              <a:endCxn id="20" idx="2"/>
            </p:cNvCxnSpPr>
            <p:nvPr/>
          </p:nvCxnSpPr>
          <p:spPr>
            <a:xfrm>
              <a:off x="7797016" y="4025170"/>
              <a:ext cx="921603" cy="35503"/>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4" idx="5"/>
              <a:endCxn id="20" idx="1"/>
            </p:cNvCxnSpPr>
            <p:nvPr/>
          </p:nvCxnSpPr>
          <p:spPr>
            <a:xfrm>
              <a:off x="8520294" y="3416152"/>
              <a:ext cx="217455" cy="6048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6" idx="6"/>
              <a:endCxn id="14" idx="2"/>
            </p:cNvCxnSpPr>
            <p:nvPr/>
          </p:nvCxnSpPr>
          <p:spPr>
            <a:xfrm flipV="1">
              <a:off x="7668567" y="3376510"/>
              <a:ext cx="740228" cy="29086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1" idx="7"/>
              <a:endCxn id="12" idx="4"/>
            </p:cNvCxnSpPr>
            <p:nvPr/>
          </p:nvCxnSpPr>
          <p:spPr>
            <a:xfrm flipV="1">
              <a:off x="7777886" y="3149678"/>
              <a:ext cx="198880" cy="835850"/>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9" idx="5"/>
              <a:endCxn id="24" idx="1"/>
            </p:cNvCxnSpPr>
            <p:nvPr/>
          </p:nvCxnSpPr>
          <p:spPr>
            <a:xfrm>
              <a:off x="9280211" y="3387488"/>
              <a:ext cx="455624" cy="35413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6"/>
              <a:endCxn id="23" idx="3"/>
            </p:cNvCxnSpPr>
            <p:nvPr/>
          </p:nvCxnSpPr>
          <p:spPr>
            <a:xfrm flipV="1">
              <a:off x="9299341" y="3198290"/>
              <a:ext cx="769515" cy="14955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3"/>
              <a:endCxn id="24" idx="7"/>
            </p:cNvCxnSpPr>
            <p:nvPr/>
          </p:nvCxnSpPr>
          <p:spPr>
            <a:xfrm flipH="1">
              <a:off x="9828204" y="3108781"/>
              <a:ext cx="1056351" cy="632838"/>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0291066" y="2250884"/>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49" name="Straight Arrow Connector 48"/>
            <p:cNvCxnSpPr>
              <a:stCxn id="23" idx="0"/>
              <a:endCxn id="48" idx="4"/>
            </p:cNvCxnSpPr>
            <p:nvPr/>
          </p:nvCxnSpPr>
          <p:spPr>
            <a:xfrm flipV="1">
              <a:off x="10115041" y="2363007"/>
              <a:ext cx="241340" cy="739580"/>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8" idx="5"/>
              <a:endCxn id="25" idx="1"/>
            </p:cNvCxnSpPr>
            <p:nvPr/>
          </p:nvCxnSpPr>
          <p:spPr>
            <a:xfrm>
              <a:off x="10402565" y="2346587"/>
              <a:ext cx="481990" cy="68291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647991" y="1875601"/>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52" name="Straight Arrow Connector 51"/>
            <p:cNvCxnSpPr>
              <a:stCxn id="51" idx="6"/>
              <a:endCxn id="22" idx="2"/>
            </p:cNvCxnSpPr>
            <p:nvPr/>
          </p:nvCxnSpPr>
          <p:spPr>
            <a:xfrm>
              <a:off x="7778620" y="1931662"/>
              <a:ext cx="1070628" cy="211552"/>
            </a:xfrm>
            <a:prstGeom prst="straightConnector1">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p:cNvCxnSpPr>
            <a:stCxn id="56" idx="6"/>
            <a:endCxn id="62" idx="2"/>
          </p:cNvCxnSpPr>
          <p:nvPr/>
        </p:nvCxnSpPr>
        <p:spPr>
          <a:xfrm flipV="1">
            <a:off x="1950843" y="3322426"/>
            <a:ext cx="1143088" cy="1707"/>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3" idx="3"/>
            <a:endCxn id="57" idx="2"/>
          </p:cNvCxnSpPr>
          <p:nvPr/>
        </p:nvCxnSpPr>
        <p:spPr>
          <a:xfrm>
            <a:off x="8017306" y="3322426"/>
            <a:ext cx="867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265043" y="2981233"/>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In</a:t>
            </a:r>
          </a:p>
        </p:txBody>
      </p:sp>
      <p:sp>
        <p:nvSpPr>
          <p:cNvPr id="57" name="Oval 56"/>
          <p:cNvSpPr/>
          <p:nvPr/>
        </p:nvSpPr>
        <p:spPr>
          <a:xfrm>
            <a:off x="888510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58" name="Curved Connector 57"/>
          <p:cNvCxnSpPr>
            <a:stCxn id="56" idx="6"/>
            <a:endCxn id="61" idx="2"/>
          </p:cNvCxnSpPr>
          <p:nvPr/>
        </p:nvCxnSpPr>
        <p:spPr>
          <a:xfrm flipV="1">
            <a:off x="1950843" y="900369"/>
            <a:ext cx="1143088" cy="2423764"/>
          </a:xfrm>
          <a:prstGeom prst="curvedConnector3">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61" idx="6"/>
            <a:endCxn id="5" idx="2"/>
          </p:cNvCxnSpPr>
          <p:nvPr/>
        </p:nvCxnSpPr>
        <p:spPr>
          <a:xfrm>
            <a:off x="3779731" y="900369"/>
            <a:ext cx="5166509" cy="2203701"/>
          </a:xfrm>
          <a:prstGeom prst="curvedConnector3">
            <a:avLst>
              <a:gd name="adj1" fmla="val 8468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6" idx="2"/>
          </p:cNvCxnSpPr>
          <p:nvPr/>
        </p:nvCxnSpPr>
        <p:spPr>
          <a:xfrm>
            <a:off x="-902558" y="3294570"/>
            <a:ext cx="2167601" cy="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3093931" y="557469"/>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#x</a:t>
            </a:r>
          </a:p>
        </p:txBody>
      </p:sp>
      <p:sp>
        <p:nvSpPr>
          <p:cNvPr id="62" name="Oval 61"/>
          <p:cNvSpPr/>
          <p:nvPr/>
        </p:nvSpPr>
        <p:spPr>
          <a:xfrm>
            <a:off x="3093931"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@y</a:t>
            </a:r>
          </a:p>
        </p:txBody>
      </p:sp>
      <p:cxnSp>
        <p:nvCxnSpPr>
          <p:cNvPr id="63" name="Straight Arrow Connector 62"/>
          <p:cNvCxnSpPr>
            <a:stCxn id="62" idx="6"/>
            <a:endCxn id="53" idx="1"/>
          </p:cNvCxnSpPr>
          <p:nvPr/>
        </p:nvCxnSpPr>
        <p:spPr>
          <a:xfrm>
            <a:off x="3779731" y="3322426"/>
            <a:ext cx="4703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3093931"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z?</a:t>
            </a:r>
          </a:p>
        </p:txBody>
      </p:sp>
      <p:cxnSp>
        <p:nvCxnSpPr>
          <p:cNvPr id="65" name="Straight Arrow Connector 64"/>
          <p:cNvCxnSpPr>
            <a:endCxn id="64" idx="2"/>
          </p:cNvCxnSpPr>
          <p:nvPr/>
        </p:nvCxnSpPr>
        <p:spPr>
          <a:xfrm>
            <a:off x="-1062934" y="5742926"/>
            <a:ext cx="4156865" cy="22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0820345" y="2979535"/>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sp>
        <p:nvSpPr>
          <p:cNvPr id="67" name="Oval 66"/>
          <p:cNvSpPr/>
          <p:nvPr/>
        </p:nvSpPr>
        <p:spPr>
          <a:xfrm>
            <a:off x="985272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dirty="0">
                <a:solidFill>
                  <a:srgbClr val="000000"/>
                </a:solidFill>
                <a:cs typeface="Lucida Sans Unicode" panose="020B0602030504020204" pitchFamily="34" charset="0"/>
              </a:rPr>
              <a:t>max</a:t>
            </a:r>
            <a:endParaRPr lang="en-US" dirty="0">
              <a:solidFill>
                <a:srgbClr val="000000"/>
              </a:solidFill>
            </a:endParaRPr>
          </a:p>
        </p:txBody>
      </p:sp>
      <p:cxnSp>
        <p:nvCxnSpPr>
          <p:cNvPr id="68" name="Straight Arrow Connector 67"/>
          <p:cNvCxnSpPr>
            <a:stCxn id="57" idx="6"/>
            <a:endCxn id="67" idx="2"/>
          </p:cNvCxnSpPr>
          <p:nvPr/>
        </p:nvCxnSpPr>
        <p:spPr>
          <a:xfrm>
            <a:off x="9570906" y="3322426"/>
            <a:ext cx="2818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7" idx="6"/>
            <a:endCxn id="66" idx="2"/>
          </p:cNvCxnSpPr>
          <p:nvPr/>
        </p:nvCxnSpPr>
        <p:spPr>
          <a:xfrm>
            <a:off x="10538526" y="3322430"/>
            <a:ext cx="281820" cy="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6" idx="6"/>
          </p:cNvCxnSpPr>
          <p:nvPr/>
        </p:nvCxnSpPr>
        <p:spPr>
          <a:xfrm>
            <a:off x="11506145" y="3322435"/>
            <a:ext cx="563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8885105"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72" name="Straight Arrow Connector 71"/>
          <p:cNvCxnSpPr>
            <a:stCxn id="64" idx="6"/>
            <a:endCxn id="71" idx="2"/>
          </p:cNvCxnSpPr>
          <p:nvPr/>
        </p:nvCxnSpPr>
        <p:spPr>
          <a:xfrm>
            <a:off x="3779731" y="5745162"/>
            <a:ext cx="51053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53" idx="3"/>
            <a:endCxn id="6" idx="2"/>
          </p:cNvCxnSpPr>
          <p:nvPr/>
        </p:nvCxnSpPr>
        <p:spPr>
          <a:xfrm>
            <a:off x="8017303" y="3322426"/>
            <a:ext cx="898097" cy="2220044"/>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71" idx="6"/>
            <a:endCxn id="7" idx="2"/>
          </p:cNvCxnSpPr>
          <p:nvPr/>
        </p:nvCxnSpPr>
        <p:spPr>
          <a:xfrm flipV="1">
            <a:off x="9570905" y="3485070"/>
            <a:ext cx="1286071" cy="2260092"/>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881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500"/>
                                        <p:tgtEl>
                                          <p:spTgt spid="58"/>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left)">
                                      <p:cBhvr>
                                        <p:cTn id="50" dur="500"/>
                                        <p:tgtEl>
                                          <p:spTgt spid="68"/>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left)">
                                      <p:cBhvr>
                                        <p:cTn id="54" dur="500"/>
                                        <p:tgtEl>
                                          <p:spTgt spid="6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left)">
                                      <p:cBhvr>
                                        <p:cTn id="59" dur="500"/>
                                        <p:tgtEl>
                                          <p:spTgt spid="6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wipe(left)">
                                      <p:cBhvr>
                                        <p:cTn id="68" dur="500"/>
                                        <p:tgtEl>
                                          <p:spTgt spid="72"/>
                                        </p:tgtEl>
                                      </p:cBhvr>
                                    </p:animEffect>
                                  </p:childTnLst>
                                </p:cTn>
                              </p:par>
                              <p:par>
                                <p:cTn id="69" presetID="22" presetClass="entr" presetSubtype="8"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left)">
                                      <p:cBhvr>
                                        <p:cTn id="75" dur="500"/>
                                        <p:tgtEl>
                                          <p:spTgt spid="7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left)">
                                      <p:cBhvr>
                                        <p:cTn id="80" dur="500"/>
                                        <p:tgtEl>
                                          <p:spTgt spid="74"/>
                                        </p:tgtEl>
                                      </p:cBhvr>
                                    </p:animEffect>
                                  </p:childTnLst>
                                </p:cTn>
                              </p:par>
                              <p:par>
                                <p:cTn id="81" presetID="22" presetClass="entr" presetSubtype="8"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left)">
                                      <p:cBhvr>
                                        <p:cTn id="83" dur="500"/>
                                        <p:tgtEl>
                                          <p:spTgt spid="69"/>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500"/>
                                        <p:tgtEl>
                                          <p:spTgt spid="66"/>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left)">
                                      <p:cBhvr>
                                        <p:cTn id="9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61" grpId="0" animBg="1"/>
      <p:bldP spid="62" grpId="0" animBg="1"/>
      <p:bldP spid="64" grpId="0" animBg="1"/>
      <p:bldP spid="66" grpId="0" animBg="1"/>
      <p:bldP spid="67" grpId="0" animBg="1"/>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Freeform 4"/>
          <p:cNvSpPr/>
          <p:nvPr/>
        </p:nvSpPr>
        <p:spPr>
          <a:xfrm>
            <a:off x="4613013" y="88877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428060" tIns="561829" rIns="428060" bIns="1203918" numCol="1" spcCol="1270" anchor="ctr" anchorCtr="1">
            <a:noAutofit/>
          </a:bodyPr>
          <a:lstStyle/>
          <a:p>
            <a:pPr defTabSz="1778000">
              <a:spcBef>
                <a:spcPct val="0"/>
              </a:spcBef>
            </a:pPr>
            <a:r>
              <a:rPr lang="en-US" sz="4000" dirty="0">
                <a:solidFill>
                  <a:srgbClr val="BAD80A"/>
                </a:solidFill>
                <a:latin typeface="Segoe UI Light"/>
              </a:rPr>
              <a:t>Real-time</a:t>
            </a:r>
            <a:endParaRPr lang="en-US" sz="4000" dirty="0">
              <a:solidFill>
                <a:srgbClr val="FFFFFF"/>
              </a:solidFill>
              <a:latin typeface="Segoe UI Light"/>
            </a:endParaRPr>
          </a:p>
          <a:p>
            <a:pPr marL="0" lvl="1" defTabSz="889000">
              <a:lnSpc>
                <a:spcPct val="90000"/>
              </a:lnSpc>
              <a:spcBef>
                <a:spcPct val="0"/>
              </a:spcBef>
              <a:spcAft>
                <a:spcPct val="15000"/>
              </a:spcAft>
            </a:pPr>
            <a:r>
              <a:rPr lang="en-US" sz="2000" dirty="0" err="1">
                <a:solidFill>
                  <a:srgbClr val="FFFFFF"/>
                </a:solidFill>
              </a:rPr>
              <a:t>StreamInsight</a:t>
            </a:r>
            <a:endParaRPr lang="en-US" sz="2000" dirty="0">
              <a:solidFill>
                <a:srgbClr val="FFFFFF"/>
              </a:solidFill>
            </a:endParaRPr>
          </a:p>
          <a:p>
            <a:pPr marL="0" lvl="1" defTabSz="889000">
              <a:lnSpc>
                <a:spcPct val="90000"/>
              </a:lnSpc>
              <a:spcBef>
                <a:spcPct val="0"/>
              </a:spcBef>
              <a:spcAft>
                <a:spcPct val="15000"/>
              </a:spcAft>
            </a:pPr>
            <a:r>
              <a:rPr lang="en-US" sz="2000" dirty="0">
                <a:solidFill>
                  <a:srgbClr val="FFFFFF"/>
                </a:solidFill>
              </a:rPr>
              <a:t>Storm</a:t>
            </a:r>
          </a:p>
        </p:txBody>
      </p:sp>
      <p:sp>
        <p:nvSpPr>
          <p:cNvPr id="6" name="Freeform 5"/>
          <p:cNvSpPr/>
          <p:nvPr/>
        </p:nvSpPr>
        <p:spPr>
          <a:xfrm>
            <a:off x="5771450"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5470900"/>
              <a:satOff val="-6831"/>
              <a:lumOff val="11668"/>
              <a:alphaOff val="0"/>
            </a:schemeClr>
          </a:fillRef>
          <a:effectRef idx="0">
            <a:schemeClr val="accent3">
              <a:alpha val="50000"/>
              <a:hueOff val="5470900"/>
              <a:satOff val="-6831"/>
              <a:lumOff val="11668"/>
              <a:alphaOff val="0"/>
            </a:schemeClr>
          </a:effectRef>
          <a:fontRef idx="minor">
            <a:schemeClr val="tx1"/>
          </a:fontRef>
        </p:style>
        <p:txBody>
          <a:bodyPr spcFirstLastPara="0" vert="horz" wrap="square" lIns="981862" tIns="829366" rIns="302317" bIns="615336" numCol="1" spcCol="1270" anchor="ctr" anchorCtr="1">
            <a:noAutofit/>
          </a:bodyPr>
          <a:lstStyle/>
          <a:p>
            <a:pPr defTabSz="1778000">
              <a:spcBef>
                <a:spcPct val="0"/>
              </a:spcBef>
            </a:pPr>
            <a:r>
              <a:rPr lang="en-US" sz="4000" dirty="0">
                <a:solidFill>
                  <a:srgbClr val="BAD80A"/>
                </a:solidFill>
                <a:latin typeface="Segoe UI Light"/>
              </a:rPr>
              <a:t>Graph</a:t>
            </a:r>
          </a:p>
          <a:p>
            <a:pPr marL="0" lvl="1" defTabSz="889000">
              <a:lnSpc>
                <a:spcPct val="90000"/>
              </a:lnSpc>
              <a:spcBef>
                <a:spcPct val="0"/>
              </a:spcBef>
              <a:spcAft>
                <a:spcPct val="15000"/>
              </a:spcAft>
            </a:pPr>
            <a:r>
              <a:rPr lang="en-US" sz="2000" dirty="0" err="1">
                <a:solidFill>
                  <a:srgbClr val="FFFFFF"/>
                </a:solidFill>
              </a:rPr>
              <a:t>GraphLab</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Giraph</a:t>
            </a:r>
            <a:endParaRPr lang="en-US" sz="2000" dirty="0">
              <a:solidFill>
                <a:srgbClr val="FFFFFF"/>
              </a:solidFill>
            </a:endParaRPr>
          </a:p>
        </p:txBody>
      </p:sp>
      <p:sp>
        <p:nvSpPr>
          <p:cNvPr id="7" name="Freeform 6"/>
          <p:cNvSpPr/>
          <p:nvPr/>
        </p:nvSpPr>
        <p:spPr>
          <a:xfrm>
            <a:off x="3454576"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10941800"/>
              <a:satOff val="-13663"/>
              <a:lumOff val="23336"/>
              <a:alphaOff val="0"/>
            </a:schemeClr>
          </a:fillRef>
          <a:effectRef idx="0">
            <a:schemeClr val="accent3">
              <a:alpha val="50000"/>
              <a:hueOff val="10941800"/>
              <a:satOff val="-13663"/>
              <a:lumOff val="23336"/>
              <a:alphaOff val="0"/>
            </a:schemeClr>
          </a:effectRef>
          <a:fontRef idx="minor">
            <a:schemeClr val="tx1"/>
          </a:fontRef>
        </p:style>
        <p:txBody>
          <a:bodyPr spcFirstLastPara="0" vert="horz" wrap="square" lIns="302317" tIns="829366" rIns="981862" bIns="615336" numCol="1" spcCol="1270" anchor="ctr" anchorCtr="1">
            <a:noAutofit/>
          </a:bodyPr>
          <a:lstStyle/>
          <a:p>
            <a:pPr defTabSz="1778000">
              <a:spcBef>
                <a:spcPct val="0"/>
              </a:spcBef>
            </a:pPr>
            <a:r>
              <a:rPr lang="en-US" sz="4000" dirty="0">
                <a:solidFill>
                  <a:srgbClr val="BAD80A"/>
                </a:solidFill>
                <a:latin typeface="Segoe UI Light"/>
              </a:rPr>
              <a:t>Batch</a:t>
            </a:r>
          </a:p>
          <a:p>
            <a:pPr marL="0" lvl="1" defTabSz="889000">
              <a:lnSpc>
                <a:spcPct val="90000"/>
              </a:lnSpc>
              <a:spcBef>
                <a:spcPct val="0"/>
              </a:spcBef>
              <a:spcAft>
                <a:spcPct val="15000"/>
              </a:spcAft>
            </a:pPr>
            <a:r>
              <a:rPr lang="en-US" sz="2000" dirty="0">
                <a:solidFill>
                  <a:srgbClr val="FFFFFF"/>
                </a:solidFill>
              </a:rPr>
              <a:t>SCOPE</a:t>
            </a:r>
          </a:p>
          <a:p>
            <a:pPr marL="0" lvl="1" defTabSz="889000">
              <a:lnSpc>
                <a:spcPct val="90000"/>
              </a:lnSpc>
              <a:spcBef>
                <a:spcPct val="0"/>
              </a:spcBef>
              <a:spcAft>
                <a:spcPct val="15000"/>
              </a:spcAft>
            </a:pPr>
            <a:r>
              <a:rPr lang="en-US" sz="2000" dirty="0" err="1">
                <a:solidFill>
                  <a:srgbClr val="FFFFFF"/>
                </a:solidFill>
              </a:rPr>
              <a:t>DryadLINQ</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Vowpal</a:t>
            </a:r>
            <a:r>
              <a:rPr lang="en-US" sz="2000" dirty="0">
                <a:solidFill>
                  <a:srgbClr val="FFFFFF"/>
                </a:solidFill>
              </a:rPr>
              <a:t> </a:t>
            </a:r>
            <a:r>
              <a:rPr lang="en-US" sz="2000" dirty="0" err="1">
                <a:solidFill>
                  <a:srgbClr val="FFFFFF"/>
                </a:solidFill>
              </a:rPr>
              <a:t>Wabbit</a:t>
            </a:r>
            <a:endParaRPr lang="en-US" sz="2000" dirty="0">
              <a:solidFill>
                <a:srgbClr val="FFFFFF"/>
              </a:solidFill>
            </a:endParaRPr>
          </a:p>
        </p:txBody>
      </p:sp>
      <p:sp>
        <p:nvSpPr>
          <p:cNvPr id="3" name="TextBox 2"/>
          <p:cNvSpPr txBox="1"/>
          <p:nvPr/>
        </p:nvSpPr>
        <p:spPr>
          <a:xfrm>
            <a:off x="4782747" y="3344862"/>
            <a:ext cx="28194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rgbClr val="FFFFFF"/>
                </a:solidFill>
              </a:rPr>
              <a:t>Naiad</a:t>
            </a:r>
          </a:p>
        </p:txBody>
      </p:sp>
    </p:spTree>
    <p:extLst>
      <p:ext uri="{BB962C8B-B14F-4D97-AF65-F5344CB8AC3E}">
        <p14:creationId xmlns:p14="http://schemas.microsoft.com/office/powerpoint/2010/main" val="1539664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bg/>
                                          </p:spTgt>
                                        </p:tgtEl>
                                        <p:attrNameLst>
                                          <p:attrName>style.visibility</p:attrName>
                                        </p:attrNameLst>
                                      </p:cBhvr>
                                      <p:to>
                                        <p:strVal val="visible"/>
                                      </p:to>
                                    </p:set>
                                    <p:animEffect transition="in" filter="fade">
                                      <p:cBhvr>
                                        <p:cTn id="28" dur="500"/>
                                        <p:tgtEl>
                                          <p:spTgt spid="5">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bg/>
                                          </p:spTgt>
                                        </p:tgtEl>
                                        <p:attrNameLst>
                                          <p:attrName>style.visibility</p:attrName>
                                        </p:attrNameLst>
                                      </p:cBhvr>
                                      <p:to>
                                        <p:strVal val="visible"/>
                                      </p:to>
                                    </p:set>
                                    <p:animEffect transition="in" filter="fade">
                                      <p:cBhvr>
                                        <p:cTn id="46" dur="500"/>
                                        <p:tgtEl>
                                          <p:spTgt spid="6">
                                            <p:bg/>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500"/>
                                        <p:tgtEl>
                                          <p:spTgt spid="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 end="1"/>
                                            </p:txEl>
                                          </p:spTgt>
                                        </p:tgtEl>
                                        <p:attrNameLst>
                                          <p:attrName>style.visibility</p:attrName>
                                        </p:attrNameLst>
                                      </p:cBhvr>
                                      <p:to>
                                        <p:strVal val="visible"/>
                                      </p:to>
                                    </p:set>
                                    <p:animEffect transition="in" filter="fade">
                                      <p:cBhvr>
                                        <p:cTn id="54" dur="500"/>
                                        <p:tgtEl>
                                          <p:spTgt spid="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Effect transition="in" filter="fade">
                                      <p:cBhvr>
                                        <p:cTn id="59" dur="500"/>
                                        <p:tgtEl>
                                          <p:spTgt spid="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37"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arn(outVertic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7" grpId="0" build="p"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5324" y="184119"/>
            <a:ext cx="7586742" cy="6652143"/>
          </a:xfrm>
          <a:prstGeom prst="rect">
            <a:avLst/>
          </a:prstGeom>
        </p:spPr>
      </p:pic>
    </p:spTree>
    <p:extLst>
      <p:ext uri="{BB962C8B-B14F-4D97-AF65-F5344CB8AC3E}">
        <p14:creationId xmlns:p14="http://schemas.microsoft.com/office/powerpoint/2010/main" val="6492198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485901" y="1578769"/>
            <a:ext cx="9222581" cy="321934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While Naiad and Dryad are no longer actively developed as their own projects</a:t>
            </a:r>
          </a:p>
          <a:p>
            <a:pPr>
              <a:lnSpc>
                <a:spcPct val="90000"/>
              </a:lnSpc>
              <a:spcAft>
                <a:spcPts val="600"/>
              </a:spcAft>
            </a:pPr>
            <a:endParaRPr lang="en-US" sz="4000" dirty="0">
              <a:gradFill>
                <a:gsLst>
                  <a:gs pos="2917">
                    <a:schemeClr val="tx1"/>
                  </a:gs>
                  <a:gs pos="30000">
                    <a:schemeClr val="tx1"/>
                  </a:gs>
                </a:gsLst>
                <a:lin ang="5400000" scaled="0"/>
              </a:gradFill>
              <a:latin typeface="+mj-lt"/>
            </a:endParaRPr>
          </a:p>
          <a:p>
            <a:pPr>
              <a:lnSpc>
                <a:spcPct val="90000"/>
              </a:lnSpc>
              <a:spcAft>
                <a:spcPts val="600"/>
              </a:spcAft>
            </a:pPr>
            <a:r>
              <a:rPr lang="en-US" sz="4000" dirty="0">
                <a:gradFill>
                  <a:gsLst>
                    <a:gs pos="2917">
                      <a:schemeClr val="tx1"/>
                    </a:gs>
                    <a:gs pos="30000">
                      <a:schemeClr val="tx1"/>
                    </a:gs>
                  </a:gsLst>
                  <a:lin ang="5400000" scaled="0"/>
                </a:gradFill>
                <a:latin typeface="+mj-lt"/>
              </a:rPr>
              <a:t>… they directly influenced the creation of another project….</a:t>
            </a:r>
          </a:p>
        </p:txBody>
      </p:sp>
    </p:spTree>
    <p:extLst>
      <p:ext uri="{BB962C8B-B14F-4D97-AF65-F5344CB8AC3E}">
        <p14:creationId xmlns:p14="http://schemas.microsoft.com/office/powerpoint/2010/main" val="2600200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Apache Spark - A unified framework</a:t>
            </a:r>
          </a:p>
        </p:txBody>
      </p:sp>
    </p:spTree>
    <p:extLst>
      <p:ext uri="{BB962C8B-B14F-4D97-AF65-F5344CB8AC3E}">
        <p14:creationId xmlns:p14="http://schemas.microsoft.com/office/powerpoint/2010/main" val="241716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449271" y="1255462"/>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pic>
        <p:nvPicPr>
          <p:cNvPr id="2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278" y="336661"/>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481931" y="1982788"/>
            <a:ext cx="9472613" cy="2606867"/>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buFont typeface="Arial" panose="020B0604020202020204" pitchFamily="34" charset="0"/>
              <a:buChar char="•"/>
            </a:pPr>
            <a:r>
              <a:rPr lang="en-US" sz="1800" dirty="0"/>
              <a:t>Directly inspired by the cyclical data flow model of Naiad and Dryad’s DAG data flow model, as well as </a:t>
            </a:r>
            <a:r>
              <a:rPr lang="en-US" sz="1800" dirty="0" err="1"/>
              <a:t>DryadLINQ’s</a:t>
            </a:r>
            <a:r>
              <a:rPr lang="en-US" sz="1800" dirty="0"/>
              <a:t> programming API</a:t>
            </a:r>
          </a:p>
          <a:p>
            <a:pPr lvl="1">
              <a:buFont typeface="Arial" panose="020B0604020202020204" pitchFamily="34" charset="0"/>
              <a:buChar char="•"/>
            </a:pPr>
            <a:r>
              <a:rPr lang="en-US" sz="1800" dirty="0"/>
              <a:t>Started as a research project at the </a:t>
            </a:r>
            <a:r>
              <a:rPr lang="en-US" sz="1800" dirty="0" err="1"/>
              <a:t>AMPLab</a:t>
            </a:r>
            <a:r>
              <a:rPr lang="en-US" sz="1800" dirty="0"/>
              <a:t> at UC Berkeley in 2009</a:t>
            </a:r>
          </a:p>
          <a:p>
            <a:pPr lvl="1">
              <a:buFont typeface="Arial" panose="020B0604020202020204" pitchFamily="34" charset="0"/>
              <a:buChar char="•"/>
            </a:pPr>
            <a:r>
              <a:rPr lang="en-US" sz="1800" dirty="0"/>
              <a:t>Open Source License (Apache 2.0)</a:t>
            </a:r>
          </a:p>
          <a:p>
            <a:pPr lvl="1">
              <a:buFont typeface="Arial" panose="020B0604020202020204" pitchFamily="34" charset="0"/>
              <a:buChar char="•"/>
            </a:pPr>
            <a:r>
              <a:rPr lang="en-US" sz="1800" dirty="0"/>
              <a:t>Latest Stable Release: v2.1.0 (December 2016)</a:t>
            </a:r>
          </a:p>
          <a:p>
            <a:pPr lvl="1">
              <a:buFont typeface="Arial" panose="020B0604020202020204" pitchFamily="34" charset="0"/>
              <a:buChar char="•"/>
            </a:pPr>
            <a:r>
              <a:rPr lang="en-US" sz="1800" dirty="0"/>
              <a:t>Most actively developed Apache project (800+ developers)</a:t>
            </a:r>
          </a:p>
          <a:p>
            <a:pPr marL="110493" lvl="1" indent="0">
              <a:buNone/>
            </a:pPr>
            <a:endParaRPr lang="en-US" sz="1800" dirty="0"/>
          </a:p>
        </p:txBody>
      </p:sp>
    </p:spTree>
    <p:extLst>
      <p:ext uri="{BB962C8B-B14F-4D97-AF65-F5344CB8AC3E}">
        <p14:creationId xmlns:p14="http://schemas.microsoft.com/office/powerpoint/2010/main" val="1406704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489"/>
            <a:ext cx="12210580" cy="946413"/>
          </a:xfrm>
        </p:spPr>
        <p:txBody>
          <a:bodyPr lIns="457200"/>
          <a:lstStyle/>
          <a:p>
            <a:r>
              <a:rPr lang="en-US" dirty="0"/>
              <a:t>Apache Spark: A unified framework</a:t>
            </a:r>
          </a:p>
        </p:txBody>
      </p:sp>
      <p:sp>
        <p:nvSpPr>
          <p:cNvPr id="18" name="Rectangle 17"/>
          <p:cNvSpPr/>
          <p:nvPr/>
        </p:nvSpPr>
        <p:spPr>
          <a:xfrm>
            <a:off x="0" y="1229355"/>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grpSp>
        <p:nvGrpSpPr>
          <p:cNvPr id="23" name="Group 22"/>
          <p:cNvGrpSpPr/>
          <p:nvPr/>
        </p:nvGrpSpPr>
        <p:grpSpPr>
          <a:xfrm>
            <a:off x="1274926" y="2245346"/>
            <a:ext cx="9898618" cy="3332123"/>
            <a:chOff x="1274926" y="2245346"/>
            <a:chExt cx="9898618" cy="3332123"/>
          </a:xfrm>
          <a:solidFill>
            <a:schemeClr val="accent2"/>
          </a:solidFill>
        </p:grpSpPr>
        <p:sp>
          <p:nvSpPr>
            <p:cNvPr id="8" name="Rounded Rectangle 7"/>
            <p:cNvSpPr/>
            <p:nvPr/>
          </p:nvSpPr>
          <p:spPr bwMode="auto">
            <a:xfrm>
              <a:off x="1274926" y="4538885"/>
              <a:ext cx="9898618" cy="4572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Spark core engine</a:t>
              </a:r>
            </a:p>
          </p:txBody>
        </p:sp>
        <p:grpSp>
          <p:nvGrpSpPr>
            <p:cNvPr id="4" name="Group 3"/>
            <p:cNvGrpSpPr/>
            <p:nvPr/>
          </p:nvGrpSpPr>
          <p:grpSpPr>
            <a:xfrm>
              <a:off x="1286963" y="2245346"/>
              <a:ext cx="2481580" cy="2294279"/>
              <a:chOff x="1205221" y="2244605"/>
              <a:chExt cx="2481580" cy="2294279"/>
            </a:xfrm>
            <a:grpFill/>
          </p:grpSpPr>
          <p:sp>
            <p:nvSpPr>
              <p:cNvPr id="9" name="Pentagon 8"/>
              <p:cNvSpPr/>
              <p:nvPr/>
            </p:nvSpPr>
            <p:spPr bwMode="auto">
              <a:xfrm rot="5400000">
                <a:off x="1292522"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1215630" y="2244605"/>
                <a:ext cx="2471171"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SQL</a:t>
                </a:r>
              </a:p>
              <a:p>
                <a:pPr algn="ctr" defTabSz="932597">
                  <a:lnSpc>
                    <a:spcPct val="90000"/>
                  </a:lnSpc>
                  <a:spcAft>
                    <a:spcPts val="612"/>
                  </a:spcAft>
                </a:pPr>
                <a:r>
                  <a:rPr lang="en-US" sz="1428" i="1" dirty="0">
                    <a:solidFill>
                      <a:srgbClr val="FFFFFF"/>
                    </a:solidFill>
                  </a:rPr>
                  <a:t>Interactive</a:t>
                </a:r>
                <a:br>
                  <a:rPr lang="en-US" sz="1428" i="1" dirty="0">
                    <a:solidFill>
                      <a:srgbClr val="FFFFFF"/>
                    </a:solidFill>
                  </a:rPr>
                </a:br>
                <a:r>
                  <a:rPr lang="en-US" sz="1428" i="1" dirty="0">
                    <a:solidFill>
                      <a:srgbClr val="FFFFFF"/>
                    </a:solidFill>
                  </a:rPr>
                  <a:t>queries</a:t>
                </a:r>
                <a:endParaRPr lang="en-US" sz="1632" i="1" dirty="0">
                  <a:solidFill>
                    <a:srgbClr val="FFFFFF"/>
                  </a:solidFill>
                </a:endParaRPr>
              </a:p>
            </p:txBody>
          </p:sp>
        </p:grpSp>
        <p:grpSp>
          <p:nvGrpSpPr>
            <p:cNvPr id="7" name="Group 6"/>
            <p:cNvGrpSpPr/>
            <p:nvPr/>
          </p:nvGrpSpPr>
          <p:grpSpPr>
            <a:xfrm>
              <a:off x="3749358" y="2245346"/>
              <a:ext cx="2480080" cy="2294279"/>
              <a:chOff x="3802399" y="2244605"/>
              <a:chExt cx="2480080" cy="2294279"/>
            </a:xfrm>
            <a:grpFill/>
          </p:grpSpPr>
          <p:sp>
            <p:nvSpPr>
              <p:cNvPr id="10" name="Pentagon 9"/>
              <p:cNvSpPr/>
              <p:nvPr/>
            </p:nvSpPr>
            <p:spPr bwMode="auto">
              <a:xfrm rot="5400000">
                <a:off x="3889700"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4" name="TextBox 13"/>
              <p:cNvSpPr txBox="1"/>
              <p:nvPr/>
            </p:nvSpPr>
            <p:spPr>
              <a:xfrm>
                <a:off x="3812809" y="2244605"/>
                <a:ext cx="246967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a:t>
                </a:r>
                <a:br>
                  <a:rPr lang="en-US" sz="1836" dirty="0">
                    <a:solidFill>
                      <a:srgbClr val="FFFFFF"/>
                    </a:solidFill>
                  </a:rPr>
                </a:br>
                <a:r>
                  <a:rPr lang="en-US" sz="1836" dirty="0">
                    <a:solidFill>
                      <a:srgbClr val="FFFFFF"/>
                    </a:solidFill>
                  </a:rPr>
                  <a:t>Streaming</a:t>
                </a:r>
              </a:p>
              <a:p>
                <a:pPr algn="ctr" defTabSz="932597">
                  <a:lnSpc>
                    <a:spcPct val="90000"/>
                  </a:lnSpc>
                  <a:spcAft>
                    <a:spcPts val="612"/>
                  </a:spcAft>
                </a:pPr>
                <a:r>
                  <a:rPr lang="en-US" sz="1428" i="1" dirty="0">
                    <a:solidFill>
                      <a:srgbClr val="FFFFFF"/>
                    </a:solidFill>
                  </a:rPr>
                  <a:t>Stream processing</a:t>
                </a:r>
                <a:endParaRPr lang="en-US" sz="1632" i="1" dirty="0">
                  <a:solidFill>
                    <a:srgbClr val="FFFFFF"/>
                  </a:solidFill>
                </a:endParaRPr>
              </a:p>
            </p:txBody>
          </p:sp>
        </p:grpSp>
        <p:grpSp>
          <p:nvGrpSpPr>
            <p:cNvPr id="21" name="Group 20"/>
            <p:cNvGrpSpPr/>
            <p:nvPr/>
          </p:nvGrpSpPr>
          <p:grpSpPr>
            <a:xfrm>
              <a:off x="6216781" y="2245346"/>
              <a:ext cx="2470380" cy="2294280"/>
              <a:chOff x="6297006" y="2244605"/>
              <a:chExt cx="2470380" cy="2294280"/>
            </a:xfrm>
            <a:grpFill/>
          </p:grpSpPr>
          <p:sp>
            <p:nvSpPr>
              <p:cNvPr id="11" name="Pentagon 10"/>
              <p:cNvSpPr/>
              <p:nvPr/>
            </p:nvSpPr>
            <p:spPr bwMode="auto">
              <a:xfrm rot="5400000">
                <a:off x="6385807" y="215730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5" name="TextBox 14"/>
              <p:cNvSpPr txBox="1"/>
              <p:nvPr/>
            </p:nvSpPr>
            <p:spPr>
              <a:xfrm>
                <a:off x="6297006" y="2244605"/>
                <a:ext cx="246809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MLlib</a:t>
                </a:r>
              </a:p>
              <a:p>
                <a:pPr algn="ctr" defTabSz="932597">
                  <a:lnSpc>
                    <a:spcPct val="90000"/>
                  </a:lnSpc>
                  <a:spcAft>
                    <a:spcPts val="612"/>
                  </a:spcAft>
                </a:pPr>
                <a:r>
                  <a:rPr lang="en-US" sz="1428" i="1" dirty="0">
                    <a:solidFill>
                      <a:srgbClr val="FFFFFF"/>
                    </a:solidFill>
                  </a:rPr>
                  <a:t>Machine</a:t>
                </a:r>
                <a:br>
                  <a:rPr lang="en-US" sz="1428" i="1" dirty="0">
                    <a:solidFill>
                      <a:srgbClr val="FFFFFF"/>
                    </a:solidFill>
                  </a:rPr>
                </a:br>
                <a:r>
                  <a:rPr lang="en-US" sz="1428" i="1" dirty="0">
                    <a:solidFill>
                      <a:srgbClr val="FFFFFF"/>
                    </a:solidFill>
                  </a:rPr>
                  <a:t>learning</a:t>
                </a:r>
                <a:endParaRPr lang="en-US" sz="1632" i="1" dirty="0">
                  <a:solidFill>
                    <a:srgbClr val="FFFFFF"/>
                  </a:solidFill>
                </a:endParaRPr>
              </a:p>
            </p:txBody>
          </p:sp>
        </p:grpSp>
        <p:grpSp>
          <p:nvGrpSpPr>
            <p:cNvPr id="22" name="Group 21"/>
            <p:cNvGrpSpPr/>
            <p:nvPr/>
          </p:nvGrpSpPr>
          <p:grpSpPr>
            <a:xfrm>
              <a:off x="8687030" y="2245346"/>
              <a:ext cx="2468970" cy="2296660"/>
              <a:chOff x="9013540" y="2244605"/>
              <a:chExt cx="2468970" cy="2296660"/>
            </a:xfrm>
            <a:grpFill/>
          </p:grpSpPr>
          <p:sp>
            <p:nvSpPr>
              <p:cNvPr id="12" name="Pentagon 11"/>
              <p:cNvSpPr/>
              <p:nvPr/>
            </p:nvSpPr>
            <p:spPr bwMode="auto">
              <a:xfrm rot="5400000">
                <a:off x="9100841" y="215968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9014421" y="2244605"/>
                <a:ext cx="2468089"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GraphX</a:t>
                </a:r>
              </a:p>
              <a:p>
                <a:pPr algn="ctr" defTabSz="932597">
                  <a:lnSpc>
                    <a:spcPct val="90000"/>
                  </a:lnSpc>
                  <a:spcAft>
                    <a:spcPts val="612"/>
                  </a:spcAft>
                </a:pPr>
                <a:r>
                  <a:rPr lang="en-US" sz="1428" i="1" dirty="0">
                    <a:solidFill>
                      <a:srgbClr val="FFFFFF"/>
                    </a:solidFill>
                  </a:rPr>
                  <a:t>Graph</a:t>
                </a:r>
                <a:br>
                  <a:rPr lang="en-US" sz="1428" i="1" dirty="0">
                    <a:solidFill>
                      <a:srgbClr val="FFFFFF"/>
                    </a:solidFill>
                  </a:rPr>
                </a:br>
                <a:r>
                  <a:rPr lang="en-US" sz="1428" i="1" dirty="0">
                    <a:solidFill>
                      <a:srgbClr val="FFFFFF"/>
                    </a:solidFill>
                  </a:rPr>
                  <a:t>computation</a:t>
                </a:r>
                <a:endParaRPr lang="en-US" sz="1632" i="1" dirty="0">
                  <a:solidFill>
                    <a:srgbClr val="FFFFFF"/>
                  </a:solidFill>
                </a:endParaRPr>
              </a:p>
            </p:txBody>
          </p:sp>
        </p:grpSp>
        <p:sp>
          <p:nvSpPr>
            <p:cNvPr id="5" name="Rectangle 4"/>
            <p:cNvSpPr/>
            <p:nvPr/>
          </p:nvSpPr>
          <p:spPr bwMode="auto">
            <a:xfrm>
              <a:off x="127492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YARN</a:t>
              </a:r>
            </a:p>
          </p:txBody>
        </p:sp>
        <p:sp>
          <p:nvSpPr>
            <p:cNvPr id="19" name="Rectangle 18"/>
            <p:cNvSpPr/>
            <p:nvPr/>
          </p:nvSpPr>
          <p:spPr bwMode="auto">
            <a:xfrm>
              <a:off x="4614891"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Mesos</a:t>
              </a:r>
            </a:p>
          </p:txBody>
        </p:sp>
        <p:sp>
          <p:nvSpPr>
            <p:cNvPr id="20" name="Rectangle 19"/>
            <p:cNvSpPr/>
            <p:nvPr/>
          </p:nvSpPr>
          <p:spPr bwMode="auto">
            <a:xfrm>
              <a:off x="795485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Standalone scheduler</a:t>
              </a:r>
            </a:p>
          </p:txBody>
        </p:sp>
      </p:grpSp>
      <p:sp>
        <p:nvSpPr>
          <p:cNvPr id="24" name="Rectangle 23"/>
          <p:cNvSpPr/>
          <p:nvPr/>
        </p:nvSpPr>
        <p:spPr bwMode="auto">
          <a:xfrm>
            <a:off x="1274926" y="5678036"/>
            <a:ext cx="4954512"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HDFS</a:t>
            </a:r>
          </a:p>
        </p:txBody>
      </p:sp>
      <p:sp>
        <p:nvSpPr>
          <p:cNvPr id="25" name="Rectangle 24"/>
          <p:cNvSpPr/>
          <p:nvPr/>
        </p:nvSpPr>
        <p:spPr bwMode="auto">
          <a:xfrm>
            <a:off x="6307810" y="5678036"/>
            <a:ext cx="48481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Azure Blob Storage/Data Lake Store</a:t>
            </a:r>
          </a:p>
        </p:txBody>
      </p:sp>
      <p:cxnSp>
        <p:nvCxnSpPr>
          <p:cNvPr id="6" name="Straight Arrow Connector 5"/>
          <p:cNvCxnSpPr>
            <a:cxnSpLocks/>
          </p:cNvCxnSpPr>
          <p:nvPr/>
        </p:nvCxnSpPr>
        <p:spPr>
          <a:xfrm>
            <a:off x="4643766" y="5906636"/>
            <a:ext cx="2671433" cy="0"/>
          </a:xfrm>
          <a:prstGeom prst="straightConnector1">
            <a:avLst/>
          </a:prstGeom>
          <a:ln>
            <a:solidFill>
              <a:srgbClr val="F8F8F8"/>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0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p:cNvSpPr/>
          <p:nvPr/>
        </p:nvSpPr>
        <p:spPr bwMode="auto">
          <a:xfrm flipV="1">
            <a:off x="0" y="-2"/>
            <a:ext cx="12436475" cy="142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59038" y="278297"/>
            <a:ext cx="10501072" cy="1144100"/>
          </a:xfrm>
        </p:spPr>
        <p:txBody>
          <a:bodyPr/>
          <a:lstStyle/>
          <a:p>
            <a:r>
              <a:rPr lang="en-US" sz="4400" dirty="0"/>
              <a:t>Apache Spark: A unified framework</a:t>
            </a:r>
            <a:endParaRPr lang="en-US" sz="4400" b="1" dirty="0">
              <a:solidFill>
                <a:schemeClr val="bg1"/>
              </a:solidFill>
            </a:endParaRPr>
          </a:p>
        </p:txBody>
      </p:sp>
      <p:pic>
        <p:nvPicPr>
          <p:cNvPr id="17" name="Picture 2" descr="http://spark.apache.org/images/spark-s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98" y="1659837"/>
            <a:ext cx="5867490" cy="2762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0110" y="225500"/>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96063" y="2030953"/>
            <a:ext cx="6216650" cy="2856167"/>
          </a:xfrm>
          <a:prstGeom prst="rect">
            <a:avLst/>
          </a:prstGeom>
        </p:spPr>
        <p:txBody>
          <a:bodyPr>
            <a:spAutoFit/>
          </a:bodyPr>
          <a:lstStyle/>
          <a:p>
            <a:pPr marL="112692" lvl="1" defTabSz="931954" fontAlgn="base">
              <a:lnSpc>
                <a:spcPct val="90000"/>
              </a:lnSpc>
              <a:spcBef>
                <a:spcPts val="612"/>
              </a:spcBef>
              <a:spcAft>
                <a:spcPts val="612"/>
              </a:spcAft>
              <a:buClr>
                <a:srgbClr val="68217A">
                  <a:lumMod val="50000"/>
                </a:srgbClr>
              </a:buClr>
              <a:defRPr/>
            </a:pPr>
            <a:r>
              <a:rPr lang="en-US" sz="2400" dirty="0">
                <a:ln>
                  <a:solidFill>
                    <a:srgbClr val="FFFFFF">
                      <a:alpha val="0"/>
                    </a:srgbClr>
                  </a:solidFill>
                </a:ln>
                <a:solidFill>
                  <a:schemeClr val="tx2"/>
                </a:solidFill>
                <a:ea typeface="Segoe UI" pitchFamily="34" charset="0"/>
                <a:cs typeface="Segoe UI" pitchFamily="34" charset="0"/>
              </a:rPr>
              <a:t>Spark Unifies: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Batch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Real-time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Stream Analytics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Machine Learning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Interactive SQL</a:t>
            </a:r>
            <a:endParaRPr lang="en-US" dirty="0">
              <a:solidFill>
                <a:schemeClr val="tx2"/>
              </a:solidFill>
            </a:endParaRPr>
          </a:p>
        </p:txBody>
      </p:sp>
      <p:sp>
        <p:nvSpPr>
          <p:cNvPr id="6" name="TextBox 5"/>
          <p:cNvSpPr txBox="1"/>
          <p:nvPr/>
        </p:nvSpPr>
        <p:spPr>
          <a:xfrm>
            <a:off x="757238" y="5100638"/>
            <a:ext cx="10594181"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Goal: unified engine across </a:t>
            </a:r>
            <a:r>
              <a:rPr lang="en-US" sz="2400" dirty="0" err="1">
                <a:gradFill>
                  <a:gsLst>
                    <a:gs pos="2917">
                      <a:schemeClr val="tx1"/>
                    </a:gs>
                    <a:gs pos="30000">
                      <a:schemeClr val="tx1"/>
                    </a:gs>
                  </a:gsLst>
                  <a:lin ang="5400000" scaled="0"/>
                </a:gradFill>
              </a:rPr>
              <a:t>datasources</a:t>
            </a:r>
            <a:r>
              <a:rPr lang="en-US" sz="2400" dirty="0">
                <a:gradFill>
                  <a:gsLst>
                    <a:gs pos="2917">
                      <a:schemeClr val="tx1"/>
                    </a:gs>
                    <a:gs pos="30000">
                      <a:schemeClr val="tx1"/>
                    </a:gs>
                  </a:gsLst>
                  <a:lin ang="5400000" scaled="0"/>
                </a:gradFill>
              </a:rPr>
              <a:t>, workloads, and environments</a:t>
            </a:r>
          </a:p>
          <a:p>
            <a:pPr>
              <a:lnSpc>
                <a:spcPct val="90000"/>
              </a:lnSpc>
              <a:spcAft>
                <a:spcPts val="600"/>
              </a:spcAft>
            </a:pPr>
            <a:r>
              <a:rPr lang="en-US" sz="2400" dirty="0">
                <a:gradFill>
                  <a:gsLst>
                    <a:gs pos="2917">
                      <a:schemeClr val="tx1"/>
                    </a:gs>
                    <a:gs pos="30000">
                      <a:schemeClr val="tx1"/>
                    </a:gs>
                  </a:gsLst>
                  <a:lin ang="5400000" scaled="0"/>
                </a:gradFill>
              </a:rPr>
              <a:t>Simplified Developer APIs: Scala, Java, Python, R</a:t>
            </a:r>
          </a:p>
        </p:txBody>
      </p:sp>
    </p:spTree>
    <p:extLst>
      <p:ext uri="{BB962C8B-B14F-4D97-AF65-F5344CB8AC3E}">
        <p14:creationId xmlns:p14="http://schemas.microsoft.com/office/powerpoint/2010/main" val="11458407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5469" y="6927"/>
            <a:ext cx="10491788" cy="6994525"/>
          </a:xfrm>
          <a:prstGeom prst="rect">
            <a:avLst/>
          </a:prstGeom>
        </p:spPr>
      </p:pic>
      <p:sp>
        <p:nvSpPr>
          <p:cNvPr id="6" name="Rectangle 5"/>
          <p:cNvSpPr/>
          <p:nvPr/>
        </p:nvSpPr>
        <p:spPr bwMode="auto">
          <a:xfrm>
            <a:off x="-20781" y="-11430"/>
            <a:ext cx="5669280" cy="700595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a:t>8:00 A.M. to 5:00 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a:t>10:00 A.M. – Break </a:t>
            </a:r>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0" y="-2"/>
            <a:ext cx="12436475" cy="142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59038" y="278297"/>
            <a:ext cx="10501072" cy="1144100"/>
          </a:xfrm>
        </p:spPr>
        <p:txBody>
          <a:bodyPr/>
          <a:lstStyle/>
          <a:p>
            <a:r>
              <a:rPr lang="en-US" sz="4400" dirty="0"/>
              <a:t>How Many API’s in Spark?</a:t>
            </a:r>
            <a:endParaRPr lang="en-US" sz="4400" b="1" dirty="0">
              <a:solidFill>
                <a:schemeClr val="bg1"/>
              </a:solidFill>
            </a:endParaRP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402" y="870094"/>
            <a:ext cx="1561532" cy="83060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stCxn id="18" idx="2"/>
          </p:cNvCxnSpPr>
          <p:nvPr/>
        </p:nvCxnSpPr>
        <p:spPr>
          <a:xfrm flipH="1">
            <a:off x="3700463" y="1700696"/>
            <a:ext cx="1987705" cy="4495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8" idx="2"/>
          </p:cNvCxnSpPr>
          <p:nvPr/>
        </p:nvCxnSpPr>
        <p:spPr>
          <a:xfrm>
            <a:off x="5688168" y="1700696"/>
            <a:ext cx="2027082" cy="5138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1731" y="2214563"/>
            <a:ext cx="2986088" cy="683264"/>
          </a:xfrm>
          <a:prstGeom prst="rect">
            <a:avLst/>
          </a:prstGeom>
          <a:noFill/>
        </p:spPr>
        <p:txBody>
          <a:bodyPr wrap="square" lIns="182880" tIns="146304" rIns="182880" bIns="146304" rtlCol="0">
            <a:spAutoFit/>
          </a:bodyPr>
          <a:lstStyle/>
          <a:p>
            <a:pPr>
              <a:lnSpc>
                <a:spcPct val="90000"/>
              </a:lnSpc>
              <a:spcAft>
                <a:spcPts val="600"/>
              </a:spcAft>
            </a:pPr>
            <a:r>
              <a:rPr lang="en-US" sz="2800" b="1" u="sng" dirty="0">
                <a:gradFill>
                  <a:gsLst>
                    <a:gs pos="2917">
                      <a:schemeClr val="tx1"/>
                    </a:gs>
                    <a:gs pos="30000">
                      <a:schemeClr val="tx1"/>
                    </a:gs>
                  </a:gsLst>
                  <a:lin ang="5400000" scaled="0"/>
                </a:gradFill>
                <a:latin typeface="+mj-lt"/>
              </a:rPr>
              <a:t>Unstructured API</a:t>
            </a:r>
            <a:endParaRPr lang="en-US" sz="2400" b="1" u="sng" dirty="0">
              <a:gradFill>
                <a:gsLst>
                  <a:gs pos="2917">
                    <a:schemeClr val="tx1"/>
                  </a:gs>
                  <a:gs pos="30000">
                    <a:schemeClr val="tx1"/>
                  </a:gs>
                </a:gsLst>
                <a:lin ang="5400000" scaled="0"/>
              </a:gradFill>
              <a:latin typeface="+mj-lt"/>
            </a:endParaRPr>
          </a:p>
        </p:txBody>
      </p:sp>
      <p:sp>
        <p:nvSpPr>
          <p:cNvPr id="13" name="TextBox 12"/>
          <p:cNvSpPr txBox="1"/>
          <p:nvPr/>
        </p:nvSpPr>
        <p:spPr>
          <a:xfrm>
            <a:off x="6502555" y="2214563"/>
            <a:ext cx="2986088" cy="683264"/>
          </a:xfrm>
          <a:prstGeom prst="rect">
            <a:avLst/>
          </a:prstGeom>
          <a:noFill/>
        </p:spPr>
        <p:txBody>
          <a:bodyPr wrap="square" lIns="182880" tIns="146304" rIns="182880" bIns="146304" rtlCol="0">
            <a:spAutoFit/>
          </a:bodyPr>
          <a:lstStyle/>
          <a:p>
            <a:pPr>
              <a:lnSpc>
                <a:spcPct val="90000"/>
              </a:lnSpc>
              <a:spcAft>
                <a:spcPts val="600"/>
              </a:spcAft>
            </a:pPr>
            <a:r>
              <a:rPr lang="en-US" sz="2800" b="1" u="sng" dirty="0">
                <a:gradFill>
                  <a:gsLst>
                    <a:gs pos="2917">
                      <a:schemeClr val="tx1"/>
                    </a:gs>
                    <a:gs pos="30000">
                      <a:schemeClr val="tx1"/>
                    </a:gs>
                  </a:gsLst>
                  <a:lin ang="5400000" scaled="0"/>
                </a:gradFill>
                <a:latin typeface="+mj-lt"/>
              </a:rPr>
              <a:t>Structured API</a:t>
            </a:r>
            <a:endParaRPr lang="en-US" sz="2400" b="1" u="sng" dirty="0">
              <a:gradFill>
                <a:gsLst>
                  <a:gs pos="2917">
                    <a:schemeClr val="tx1"/>
                  </a:gs>
                  <a:gs pos="30000">
                    <a:schemeClr val="tx1"/>
                  </a:gs>
                </a:gsLst>
                <a:lin ang="5400000" scaled="0"/>
              </a:gradFill>
              <a:latin typeface="+mj-lt"/>
            </a:endParaRPr>
          </a:p>
        </p:txBody>
      </p:sp>
      <p:sp>
        <p:nvSpPr>
          <p:cNvPr id="10" name="TextBox 9"/>
          <p:cNvSpPr txBox="1"/>
          <p:nvPr/>
        </p:nvSpPr>
        <p:spPr>
          <a:xfrm>
            <a:off x="6607969" y="2897827"/>
            <a:ext cx="3243262"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Optimized for Tables</a:t>
            </a:r>
          </a:p>
          <a:p>
            <a:pPr marL="342900" indent="-342900">
              <a:lnSpc>
                <a:spcPct val="90000"/>
              </a:lnSpc>
              <a:spcAft>
                <a:spcPts val="600"/>
              </a:spcAft>
              <a:buFont typeface="Arial" panose="020B0604020202020204" pitchFamily="34" charset="0"/>
              <a:buChar char="•"/>
            </a:pPr>
            <a:r>
              <a:rPr lang="en-US" sz="2000" dirty="0" err="1">
                <a:gradFill>
                  <a:gsLst>
                    <a:gs pos="2917">
                      <a:schemeClr val="tx1"/>
                    </a:gs>
                    <a:gs pos="30000">
                      <a:schemeClr val="tx1"/>
                    </a:gs>
                  </a:gsLst>
                  <a:lin ang="5400000" scaled="0"/>
                </a:gradFill>
                <a:latin typeface="+mj-lt"/>
              </a:rPr>
              <a:t>DataFrames</a:t>
            </a:r>
            <a:endParaRPr lang="en-US" sz="20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000" dirty="0" err="1">
                <a:gradFill>
                  <a:gsLst>
                    <a:gs pos="2917">
                      <a:schemeClr val="tx1"/>
                    </a:gs>
                    <a:gs pos="30000">
                      <a:schemeClr val="tx1"/>
                    </a:gs>
                  </a:gsLst>
                  <a:lin ang="5400000" scaled="0"/>
                </a:gradFill>
                <a:latin typeface="+mj-lt"/>
              </a:rPr>
              <a:t>DataSets</a:t>
            </a:r>
            <a:endParaRPr lang="en-US" sz="20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Spark SQL</a:t>
            </a:r>
          </a:p>
        </p:txBody>
      </p:sp>
      <p:sp>
        <p:nvSpPr>
          <p:cNvPr id="12" name="TextBox 11"/>
          <p:cNvSpPr txBox="1"/>
          <p:nvPr/>
        </p:nvSpPr>
        <p:spPr>
          <a:xfrm>
            <a:off x="2185988" y="2897827"/>
            <a:ext cx="2886075"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Manipulating Raw Java Objects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RDDs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Accumulators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Broadcast Variables</a:t>
            </a:r>
          </a:p>
        </p:txBody>
      </p:sp>
    </p:spTree>
    <p:extLst>
      <p:ext uri="{BB962C8B-B14F-4D97-AF65-F5344CB8AC3E}">
        <p14:creationId xmlns:p14="http://schemas.microsoft.com/office/powerpoint/2010/main" val="3731351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What makes Spark fast?</a:t>
            </a:r>
          </a:p>
        </p:txBody>
      </p:sp>
      <p:sp>
        <p:nvSpPr>
          <p:cNvPr id="70" name="TextBox 69"/>
          <p:cNvSpPr txBox="1"/>
          <p:nvPr/>
        </p:nvSpPr>
        <p:spPr>
          <a:xfrm>
            <a:off x="0" y="1227679"/>
            <a:ext cx="8504238" cy="424732"/>
          </a:xfrm>
          <a:prstGeom prst="rect">
            <a:avLst/>
          </a:prstGeom>
          <a:noFill/>
        </p:spPr>
        <p:txBody>
          <a:bodyPr wrap="square" lIns="365760" rIns="0">
            <a:no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2400" dirty="0">
                <a:solidFill>
                  <a:srgbClr val="CB3B1D"/>
                </a:solidFill>
                <a:latin typeface="+mj-lt"/>
              </a:rPr>
              <a:t>In-memory data sharing between steps of a job</a:t>
            </a:r>
          </a:p>
        </p:txBody>
      </p:sp>
      <p:sp>
        <p:nvSpPr>
          <p:cNvPr id="74" name="Rectangle 73"/>
          <p:cNvSpPr/>
          <p:nvPr/>
        </p:nvSpPr>
        <p:spPr bwMode="auto">
          <a:xfrm>
            <a:off x="891491" y="1693231"/>
            <a:ext cx="10653492" cy="4041192"/>
          </a:xfrm>
          <a:prstGeom prst="rect">
            <a:avLst/>
          </a:prstGeom>
          <a:solidFill>
            <a:schemeClr val="bg1"/>
          </a:solidFill>
          <a:ln w="63500">
            <a:solidFill>
              <a:srgbClr val="D9491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grpSp>
        <p:nvGrpSpPr>
          <p:cNvPr id="24" name="Group 23"/>
          <p:cNvGrpSpPr/>
          <p:nvPr/>
        </p:nvGrpSpPr>
        <p:grpSpPr>
          <a:xfrm>
            <a:off x="1186550" y="1914122"/>
            <a:ext cx="9948147" cy="857810"/>
            <a:chOff x="1186550" y="2628187"/>
            <a:chExt cx="9948147" cy="857810"/>
          </a:xfrm>
        </p:grpSpPr>
        <p:sp>
          <p:nvSpPr>
            <p:cNvPr id="71" name="TextBox 70"/>
            <p:cNvSpPr txBox="1"/>
            <p:nvPr/>
          </p:nvSpPr>
          <p:spPr>
            <a:xfrm>
              <a:off x="1186550" y="2895066"/>
              <a:ext cx="1948569" cy="59093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traditional MapReduce</a:t>
              </a:r>
            </a:p>
          </p:txBody>
        </p:sp>
        <p:grpSp>
          <p:nvGrpSpPr>
            <p:cNvPr id="4" name="Group 3"/>
            <p:cNvGrpSpPr/>
            <p:nvPr/>
          </p:nvGrpSpPr>
          <p:grpSpPr>
            <a:xfrm>
              <a:off x="3256233" y="2628187"/>
              <a:ext cx="7878464" cy="800114"/>
              <a:chOff x="3256233" y="2628187"/>
              <a:chExt cx="7878464" cy="800114"/>
            </a:xfrm>
          </p:grpSpPr>
          <p:sp>
            <p:nvSpPr>
              <p:cNvPr id="5" name="Flowchart: Magnetic Disk 4"/>
              <p:cNvSpPr/>
              <p:nvPr/>
            </p:nvSpPr>
            <p:spPr bwMode="auto">
              <a:xfrm>
                <a:off x="3256233"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6" name="Flowchart: Magnetic Disk 5"/>
              <p:cNvSpPr/>
              <p:nvPr/>
            </p:nvSpPr>
            <p:spPr bwMode="auto">
              <a:xfrm>
                <a:off x="6370851"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7" name="Flowchart: Magnetic Disk 6"/>
              <p:cNvSpPr/>
              <p:nvPr/>
            </p:nvSpPr>
            <p:spPr bwMode="auto">
              <a:xfrm>
                <a:off x="9772175" y="3008843"/>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cxnSp>
            <p:nvCxnSpPr>
              <p:cNvPr id="13" name="Straight Arrow Connector 12"/>
              <p:cNvCxnSpPr/>
              <p:nvPr/>
            </p:nvCxnSpPr>
            <p:spPr>
              <a:xfrm flipV="1">
                <a:off x="403823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20772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934809" y="3208522"/>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584038" y="3242588"/>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622559" y="321645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85329" y="263689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0" name="TextBox 19"/>
              <p:cNvSpPr txBox="1"/>
              <p:nvPr/>
            </p:nvSpPr>
            <p:spPr>
              <a:xfrm>
                <a:off x="5169649" y="2636148"/>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1" name="TextBox 20"/>
              <p:cNvSpPr txBox="1"/>
              <p:nvPr/>
            </p:nvSpPr>
            <p:spPr>
              <a:xfrm>
                <a:off x="6707890" y="2646994"/>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2" name="TextBox 21"/>
              <p:cNvSpPr txBox="1"/>
              <p:nvPr/>
            </p:nvSpPr>
            <p:spPr>
              <a:xfrm>
                <a:off x="8481899" y="262818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 </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37" name="Rectangle 36"/>
              <p:cNvSpPr/>
              <p:nvPr/>
            </p:nvSpPr>
            <p:spPr bwMode="auto">
              <a:xfrm>
                <a:off x="4696978"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sp>
            <p:nvSpPr>
              <p:cNvPr id="38" name="Rectangle 37"/>
              <p:cNvSpPr/>
              <p:nvPr/>
            </p:nvSpPr>
            <p:spPr bwMode="auto">
              <a:xfrm>
                <a:off x="7861887"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2</a:t>
                </a:r>
              </a:p>
            </p:txBody>
          </p:sp>
        </p:grpSp>
      </p:grpSp>
      <p:grpSp>
        <p:nvGrpSpPr>
          <p:cNvPr id="23" name="Group 22"/>
          <p:cNvGrpSpPr/>
          <p:nvPr/>
        </p:nvGrpSpPr>
        <p:grpSpPr>
          <a:xfrm>
            <a:off x="1215010" y="3368669"/>
            <a:ext cx="6553475" cy="2081783"/>
            <a:chOff x="1215010" y="3784158"/>
            <a:chExt cx="6553475" cy="2081783"/>
          </a:xfrm>
        </p:grpSpPr>
        <p:sp>
          <p:nvSpPr>
            <p:cNvPr id="50" name="Flowchart: Magnetic Disk 49"/>
            <p:cNvSpPr/>
            <p:nvPr/>
          </p:nvSpPr>
          <p:spPr bwMode="auto">
            <a:xfrm>
              <a:off x="3278442" y="4261287"/>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pic>
          <p:nvPicPr>
            <p:cNvPr id="5122"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2" y="4126271"/>
              <a:ext cx="980609" cy="6894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1" y="5176450"/>
              <a:ext cx="980609" cy="68949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696978" y="4313564"/>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cxnSp>
          <p:nvCxnSpPr>
            <p:cNvPr id="55" name="Straight Arrow Connector 54"/>
            <p:cNvCxnSpPr/>
            <p:nvPr/>
          </p:nvCxnSpPr>
          <p:spPr>
            <a:xfrm flipV="1">
              <a:off x="403823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85329" y="3784158"/>
              <a:ext cx="1456479" cy="528723"/>
            </a:xfrm>
            <a:prstGeom prst="rect">
              <a:avLst/>
            </a:prstGeom>
            <a:noFill/>
          </p:spPr>
          <p:txBody>
            <a:bodyPr wrap="none" lIns="186521" tIns="149217" rIns="186521" bIns="149217" rtlCol="0">
              <a:noAutofit/>
            </a:bodyPr>
            <a:lstStyle/>
            <a:p>
              <a:pPr algn="ctr" defTabSz="932597">
                <a:lnSpc>
                  <a:spcPct val="50000"/>
                </a:lnSpc>
                <a:spcAft>
                  <a:spcPts val="612"/>
                </a:spcAft>
              </a:pPr>
              <a:r>
                <a:rPr lang="en-US" sz="1400" dirty="0">
                  <a:solidFill>
                    <a:srgbClr val="000000">
                      <a:lumMod val="75000"/>
                      <a:lumOff val="25000"/>
                    </a:srgbClr>
                  </a:solidFill>
                </a:rPr>
                <a:t>Reads and writes</a:t>
              </a:r>
            </a:p>
            <a:p>
              <a:pPr algn="ctr" defTabSz="932597">
                <a:lnSpc>
                  <a:spcPct val="50000"/>
                </a:lnSpc>
                <a:spcAft>
                  <a:spcPts val="612"/>
                </a:spcAft>
              </a:pPr>
              <a:r>
                <a:rPr lang="en-US" sz="1400" dirty="0">
                  <a:solidFill>
                    <a:srgbClr val="000000">
                      <a:lumMod val="75000"/>
                      <a:lumOff val="25000"/>
                    </a:srgbClr>
                  </a:solidFill>
                </a:rPr>
                <a:t> from HDFS</a:t>
              </a:r>
            </a:p>
          </p:txBody>
        </p:sp>
        <p:cxnSp>
          <p:nvCxnSpPr>
            <p:cNvPr id="57" name="Straight Arrow Connector 56"/>
            <p:cNvCxnSpPr/>
            <p:nvPr/>
          </p:nvCxnSpPr>
          <p:spPr>
            <a:xfrm flipV="1">
              <a:off x="562255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217826" y="552549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826"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215010" y="4332908"/>
              <a:ext cx="1206095" cy="3416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Spark</a:t>
              </a:r>
            </a:p>
          </p:txBody>
        </p:sp>
        <p:cxnSp>
          <p:nvCxnSpPr>
            <p:cNvPr id="9" name="Elbow Connector 8"/>
            <p:cNvCxnSpPr>
              <a:endCxn id="53" idx="1"/>
            </p:cNvCxnSpPr>
            <p:nvPr/>
          </p:nvCxnSpPr>
          <p:spPr>
            <a:xfrm rot="16200000" flipH="1">
              <a:off x="5517443" y="4805098"/>
              <a:ext cx="1050180" cy="382016"/>
            </a:xfrm>
            <a:prstGeom prst="bentConnector2">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8" name="Table 7"/>
          <p:cNvGraphicFramePr>
            <a:graphicFrameLocks noGrp="1"/>
          </p:cNvGraphicFramePr>
          <p:nvPr>
            <p:extLst/>
          </p:nvPr>
        </p:nvGraphicFramePr>
        <p:xfrm>
          <a:off x="8051231" y="3315783"/>
          <a:ext cx="4194606" cy="3541873"/>
        </p:xfrm>
        <a:graphic>
          <a:graphicData uri="http://schemas.openxmlformats.org/drawingml/2006/table">
            <a:tbl>
              <a:tblPr firstRow="1" bandRow="1">
                <a:tableStyleId>{5C22544A-7EE6-4342-B048-85BDC9FD1C3A}</a:tableStyleId>
              </a:tblPr>
              <a:tblGrid>
                <a:gridCol w="2097303">
                  <a:extLst>
                    <a:ext uri="{9D8B030D-6E8A-4147-A177-3AD203B41FA5}">
                      <a16:colId xmlns="" xmlns:a16="http://schemas.microsoft.com/office/drawing/2014/main" val="3993742734"/>
                    </a:ext>
                  </a:extLst>
                </a:gridCol>
                <a:gridCol w="2097303">
                  <a:extLst>
                    <a:ext uri="{9D8B030D-6E8A-4147-A177-3AD203B41FA5}">
                      <a16:colId xmlns="" xmlns:a16="http://schemas.microsoft.com/office/drawing/2014/main" val="4210704333"/>
                    </a:ext>
                  </a:extLst>
                </a:gridCol>
              </a:tblGrid>
              <a:tr h="797530">
                <a:tc>
                  <a:txBody>
                    <a:bodyPr/>
                    <a:lstStyle/>
                    <a:p>
                      <a:endParaRPr lang="en-US" dirty="0"/>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 xmlns:a16="http://schemas.microsoft.com/office/drawing/2014/main" val="16780115"/>
                  </a:ext>
                </a:extLst>
              </a:tr>
              <a:tr h="914400">
                <a:tc>
                  <a:txBody>
                    <a:bodyPr/>
                    <a:lstStyle/>
                    <a:p>
                      <a:r>
                        <a:rPr lang="en-US" dirty="0"/>
                        <a:t>Read 1MB sequentially from disk	</a:t>
                      </a:r>
                    </a:p>
                  </a:txBody>
                  <a:tcPr/>
                </a:tc>
                <a:tc>
                  <a:txBody>
                    <a:bodyPr/>
                    <a:lstStyle/>
                    <a:p>
                      <a:r>
                        <a:rPr lang="en-US" dirty="0"/>
                        <a:t>20,000,000 ns</a:t>
                      </a:r>
                    </a:p>
                  </a:txBody>
                  <a:tcPr/>
                </a:tc>
                <a:extLst>
                  <a:ext uri="{0D108BD9-81ED-4DB2-BD59-A6C34878D82A}">
                    <a16:rowId xmlns="" xmlns:a16="http://schemas.microsoft.com/office/drawing/2014/main" val="2898676122"/>
                  </a:ext>
                </a:extLst>
              </a:tr>
              <a:tr h="914400">
                <a:tc>
                  <a:txBody>
                    <a:bodyPr/>
                    <a:lstStyle/>
                    <a:p>
                      <a:r>
                        <a:rPr lang="en-US" dirty="0"/>
                        <a:t>Read 1 MB sequentially from SSD</a:t>
                      </a:r>
                    </a:p>
                  </a:txBody>
                  <a:tcPr/>
                </a:tc>
                <a:tc>
                  <a:txBody>
                    <a:bodyPr/>
                    <a:lstStyle/>
                    <a:p>
                      <a:r>
                        <a:rPr lang="en-US" dirty="0"/>
                        <a:t>1,000,000 ns</a:t>
                      </a:r>
                    </a:p>
                  </a:txBody>
                  <a:tcPr/>
                </a:tc>
                <a:extLst>
                  <a:ext uri="{0D108BD9-81ED-4DB2-BD59-A6C34878D82A}">
                    <a16:rowId xmlns="" xmlns:a16="http://schemas.microsoft.com/office/drawing/2014/main" val="2464422384"/>
                  </a:ext>
                </a:extLst>
              </a:tr>
              <a:tr h="914400">
                <a:tc>
                  <a:txBody>
                    <a:bodyPr/>
                    <a:lstStyle/>
                    <a:p>
                      <a:r>
                        <a:rPr lang="en-US" dirty="0"/>
                        <a:t>Read 1 MB sequentially from memory</a:t>
                      </a:r>
                    </a:p>
                  </a:txBody>
                  <a:tcPr/>
                </a:tc>
                <a:tc>
                  <a:txBody>
                    <a:bodyPr/>
                    <a:lstStyle/>
                    <a:p>
                      <a:r>
                        <a:rPr lang="en-US" dirty="0"/>
                        <a:t>250,000 ns</a:t>
                      </a:r>
                    </a:p>
                  </a:txBody>
                  <a:tcPr/>
                </a:tc>
                <a:extLst>
                  <a:ext uri="{0D108BD9-81ED-4DB2-BD59-A6C34878D82A}">
                    <a16:rowId xmlns="" xmlns:a16="http://schemas.microsoft.com/office/drawing/2014/main" val="1305078965"/>
                  </a:ext>
                </a:extLst>
              </a:tr>
            </a:tbl>
          </a:graphicData>
        </a:graphic>
      </p:graphicFrame>
    </p:spTree>
    <p:extLst>
      <p:ext uri="{BB962C8B-B14F-4D97-AF65-F5344CB8AC3E}">
        <p14:creationId xmlns:p14="http://schemas.microsoft.com/office/powerpoint/2010/main" val="3484105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Spark – Data Processing with DAGs</a:t>
            </a:r>
          </a:p>
        </p:txBody>
      </p:sp>
      <p:sp>
        <p:nvSpPr>
          <p:cNvPr id="4" name="TextBox 3"/>
          <p:cNvSpPr txBox="1"/>
          <p:nvPr/>
        </p:nvSpPr>
        <p:spPr>
          <a:xfrm>
            <a:off x="0" y="1211263"/>
            <a:ext cx="6080034" cy="409035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More Complex Dataflow Primitives</a:t>
            </a:r>
          </a:p>
          <a:p>
            <a:pPr lvl="1">
              <a:buFont typeface="Arial" panose="020B0604020202020204" pitchFamily="34" charset="0"/>
              <a:buChar char="•"/>
            </a:pPr>
            <a:r>
              <a:rPr lang="en-US" sz="1800" dirty="0"/>
              <a:t>Unlike MapReduce, Spark’s data processing engine is not limited to mappers and reducers</a:t>
            </a:r>
          </a:p>
          <a:p>
            <a:pPr lvl="1">
              <a:buFont typeface="Arial" panose="020B0604020202020204" pitchFamily="34" charset="0"/>
              <a:buChar char="•"/>
            </a:pPr>
            <a:r>
              <a:rPr lang="en-US" sz="1800" dirty="0"/>
              <a:t>Single Spark jobs can have multiple stages, each compromising of many tasks (“mappers” and “reducers”)</a:t>
            </a:r>
          </a:p>
          <a:p>
            <a:pPr lvl="1">
              <a:buFont typeface="Arial" panose="020B0604020202020204" pitchFamily="34" charset="0"/>
              <a:buChar char="•"/>
            </a:pPr>
            <a:r>
              <a:rPr lang="en-US" sz="1800" dirty="0"/>
              <a:t>Data is cached and reused across iterations, thereby reducing disk I/O</a:t>
            </a:r>
          </a:p>
          <a:p>
            <a:pPr lvl="1">
              <a:buFont typeface="Arial" panose="020B0604020202020204" pitchFamily="34" charset="0"/>
              <a:buChar char="•"/>
            </a:pPr>
            <a:r>
              <a:rPr lang="en-US" sz="1800" dirty="0"/>
              <a:t>Built as a general-processing engine for multiple workloads</a:t>
            </a:r>
          </a:p>
          <a:p>
            <a:pPr lvl="1">
              <a:buFont typeface="Arial" panose="020B0604020202020204" pitchFamily="34" charset="0"/>
              <a:buChar char="•"/>
            </a:pPr>
            <a:endParaRPr lang="en-US" sz="1800" dirty="0"/>
          </a:p>
          <a:p>
            <a:pPr marL="110493" lvl="1" indent="0">
              <a:buNone/>
            </a:pPr>
            <a:endParaRPr lang="en-US" sz="1800" dirty="0"/>
          </a:p>
        </p:txBody>
      </p:sp>
    </p:spTree>
    <p:extLst>
      <p:ext uri="{BB962C8B-B14F-4D97-AF65-F5344CB8AC3E}">
        <p14:creationId xmlns:p14="http://schemas.microsoft.com/office/powerpoint/2010/main" val="23191752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181862"/>
          </a:xfrm>
        </p:spPr>
        <p:txBody>
          <a:bodyPr lIns="457200"/>
          <a:lstStyle/>
          <a:p>
            <a:r>
              <a:rPr lang="en-US" sz="7200" dirty="0"/>
              <a:t>Spark on Azure HDInsight</a:t>
            </a:r>
          </a:p>
        </p:txBody>
      </p:sp>
    </p:spTree>
    <p:extLst>
      <p:ext uri="{BB962C8B-B14F-4D97-AF65-F5344CB8AC3E}">
        <p14:creationId xmlns:p14="http://schemas.microsoft.com/office/powerpoint/2010/main" val="22845829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Provisioning HDInsight Spark clusters</a:t>
            </a:r>
          </a:p>
          <a:p>
            <a:pPr>
              <a:lnSpc>
                <a:spcPct val="100000"/>
              </a:lnSpc>
              <a:spcBef>
                <a:spcPts val="1000"/>
              </a:spcBef>
            </a:pPr>
            <a:r>
              <a:rPr lang="en-US" dirty="0">
                <a:solidFill>
                  <a:srgbClr val="FFFFFF"/>
                </a:solidFill>
                <a:latin typeface="Segoe UI Light"/>
              </a:rPr>
              <a:t>Resource Manager</a:t>
            </a:r>
          </a:p>
          <a:p>
            <a:pPr>
              <a:lnSpc>
                <a:spcPct val="100000"/>
              </a:lnSpc>
              <a:spcBef>
                <a:spcPts val="1000"/>
              </a:spcBef>
            </a:pPr>
            <a:r>
              <a:rPr lang="en-US" dirty="0">
                <a:solidFill>
                  <a:srgbClr val="FFFFFF"/>
                </a:solidFill>
                <a:latin typeface="Segoe UI Light"/>
              </a:rPr>
              <a:t>A summary of notebooks</a:t>
            </a:r>
          </a:p>
          <a:p>
            <a:pPr>
              <a:lnSpc>
                <a:spcPct val="100000"/>
              </a:lnSpc>
              <a:spcBef>
                <a:spcPts val="1000"/>
              </a:spcBef>
            </a:pPr>
            <a:r>
              <a:rPr lang="en-US" dirty="0">
                <a:solidFill>
                  <a:srgbClr val="FFFFFF"/>
                </a:solidFill>
                <a:latin typeface="Segoe UI Light"/>
              </a:rPr>
              <a:t>Spark Shell and standalone Scala programs</a:t>
            </a:r>
          </a:p>
          <a:p>
            <a:pPr>
              <a:lnSpc>
                <a:spcPct val="100000"/>
              </a:lnSpc>
              <a:spcBef>
                <a:spcPts val="1000"/>
              </a:spcBef>
            </a:pPr>
            <a:r>
              <a:rPr lang="en-US" dirty="0">
                <a:solidFill>
                  <a:srgbClr val="FFFFFF"/>
                </a:solidFill>
                <a:latin typeface="Segoe UI Light"/>
              </a:rPr>
              <a:t>HDInsight integration with Azure Event Hubs</a:t>
            </a: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6000" dirty="0">
                <a:gradFill>
                  <a:gsLst>
                    <a:gs pos="7080">
                      <a:srgbClr val="FFFFFF"/>
                    </a:gs>
                    <a:gs pos="26000">
                      <a:srgbClr val="FFFFFF"/>
                    </a:gs>
                  </a:gsLst>
                  <a:lin ang="5400000" scaled="0"/>
                </a:gradFill>
              </a:rPr>
              <a:t>Learning objectives</a:t>
            </a:r>
            <a:endParaRPr sz="60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2388206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on Azure HDInsight</a:t>
            </a:r>
          </a:p>
        </p:txBody>
      </p:sp>
      <p:sp>
        <p:nvSpPr>
          <p:cNvPr id="3" name="Text Placeholder 2"/>
          <p:cNvSpPr>
            <a:spLocks noGrp="1"/>
          </p:cNvSpPr>
          <p:nvPr>
            <p:ph type="body" sz="quarter" idx="10"/>
          </p:nvPr>
        </p:nvSpPr>
        <p:spPr>
          <a:xfrm>
            <a:off x="274638" y="1212850"/>
            <a:ext cx="11887200" cy="5356595"/>
          </a:xfrm>
        </p:spPr>
        <p:txBody>
          <a:bodyPr/>
          <a:lstStyle/>
          <a:p>
            <a:r>
              <a:rPr lang="en-US" dirty="0"/>
              <a:t>Fully Managed Service</a:t>
            </a:r>
          </a:p>
          <a:p>
            <a:pPr lvl="1"/>
            <a:r>
              <a:rPr lang="en-US" dirty="0"/>
              <a:t>100% open source Apache Spark and Hadoop bits</a:t>
            </a:r>
          </a:p>
          <a:p>
            <a:pPr lvl="1"/>
            <a:r>
              <a:rPr lang="en-US" dirty="0"/>
              <a:t>Latest releases of Spark (currently 1.6.2 and 2.0.1, 2.1.0 in  preview)</a:t>
            </a:r>
          </a:p>
          <a:p>
            <a:pPr lvl="1"/>
            <a:r>
              <a:rPr lang="en-US" dirty="0"/>
              <a:t>Fully supported by Microsoft and Hortonworks</a:t>
            </a:r>
          </a:p>
          <a:p>
            <a:pPr lvl="1"/>
            <a:r>
              <a:rPr lang="en-US" dirty="0"/>
              <a:t>99.9% Azure Cloud SLA</a:t>
            </a:r>
          </a:p>
          <a:p>
            <a:pPr lvl="1"/>
            <a:r>
              <a:rPr lang="en-US" dirty="0"/>
              <a:t>Certifications: PCI, ISO 27018, SOC, HIPAA, EU-MC</a:t>
            </a:r>
          </a:p>
          <a:p>
            <a:pPr lvl="1"/>
            <a:endParaRPr lang="en-US" dirty="0"/>
          </a:p>
          <a:p>
            <a:pPr lvl="0"/>
            <a:r>
              <a:rPr lang="en-US" dirty="0"/>
              <a:t>Optimized for data exploration, experimentation and development</a:t>
            </a:r>
          </a:p>
          <a:p>
            <a:pPr lvl="1"/>
            <a:r>
              <a:rPr lang="en-US" dirty="0" err="1"/>
              <a:t>Jupyter</a:t>
            </a:r>
            <a:r>
              <a:rPr lang="en-US" dirty="0"/>
              <a:t> Notebooks (</a:t>
            </a:r>
            <a:r>
              <a:rPr lang="en-US" dirty="0" err="1"/>
              <a:t>scala</a:t>
            </a:r>
            <a:r>
              <a:rPr lang="en-US" dirty="0"/>
              <a:t>, python, automatic data visualizations)</a:t>
            </a:r>
          </a:p>
          <a:p>
            <a:pPr lvl="1"/>
            <a:r>
              <a:rPr lang="en-US" dirty="0"/>
              <a:t>IntelliJ and Eclipse plugins (job submission, remote debugging)</a:t>
            </a:r>
          </a:p>
          <a:p>
            <a:pPr lvl="1"/>
            <a:r>
              <a:rPr lang="en-US" dirty="0"/>
              <a:t>Livy sessions for remote submission</a:t>
            </a:r>
          </a:p>
          <a:p>
            <a:pPr lvl="1"/>
            <a:r>
              <a:rPr lang="en-US" dirty="0"/>
              <a:t>ODBC connector for Power BI, Tableau, </a:t>
            </a:r>
            <a:r>
              <a:rPr lang="en-US" dirty="0" err="1"/>
              <a:t>Qlik</a:t>
            </a:r>
            <a:r>
              <a:rPr lang="en-US" dirty="0"/>
              <a:t>, SAP, Excel, </a:t>
            </a:r>
            <a:r>
              <a:rPr lang="en-US" dirty="0" err="1"/>
              <a:t>etc</a:t>
            </a:r>
            <a:endParaRPr lang="en-US" dirty="0"/>
          </a:p>
        </p:txBody>
      </p:sp>
    </p:spTree>
    <p:extLst>
      <p:ext uri="{BB962C8B-B14F-4D97-AF65-F5344CB8AC3E}">
        <p14:creationId xmlns:p14="http://schemas.microsoft.com/office/powerpoint/2010/main" val="36546785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with Azure data pipelines</a:t>
            </a:r>
          </a:p>
        </p:txBody>
      </p:sp>
      <p:sp>
        <p:nvSpPr>
          <p:cNvPr id="3" name="Text Placeholder 2"/>
          <p:cNvSpPr>
            <a:spLocks noGrp="1"/>
          </p:cNvSpPr>
          <p:nvPr>
            <p:ph type="body" sz="quarter" idx="10"/>
          </p:nvPr>
        </p:nvSpPr>
        <p:spPr>
          <a:xfrm>
            <a:off x="274638" y="1212850"/>
            <a:ext cx="11887200" cy="5321457"/>
          </a:xfrm>
        </p:spPr>
        <p:txBody>
          <a:bodyPr/>
          <a:lstStyle/>
          <a:p>
            <a:r>
              <a:rPr lang="en-US" dirty="0"/>
              <a:t>Batch pipelines</a:t>
            </a:r>
          </a:p>
          <a:p>
            <a:pPr lvl="1"/>
            <a:r>
              <a:rPr lang="en-US" dirty="0"/>
              <a:t>Azure Data Factory orchestrates Spark ETL jobs</a:t>
            </a:r>
          </a:p>
          <a:p>
            <a:pPr lvl="1"/>
            <a:r>
              <a:rPr lang="en-US" dirty="0" err="1"/>
              <a:t>PowerBI</a:t>
            </a:r>
            <a:r>
              <a:rPr lang="en-US" dirty="0"/>
              <a:t> connector for Spark</a:t>
            </a:r>
          </a:p>
          <a:p>
            <a:pPr lvl="1"/>
            <a:r>
              <a:rPr lang="en-US" dirty="0"/>
              <a:t>HA of job submission service</a:t>
            </a:r>
          </a:p>
          <a:p>
            <a:pPr lvl="1"/>
            <a:endParaRPr lang="en-US" dirty="0"/>
          </a:p>
          <a:p>
            <a:pPr lvl="0"/>
            <a:r>
              <a:rPr lang="en-US" dirty="0"/>
              <a:t>Streaming pipelines</a:t>
            </a:r>
          </a:p>
          <a:p>
            <a:pPr lvl="1"/>
            <a:r>
              <a:rPr lang="en-US" dirty="0"/>
              <a:t>High Availability for Spark Streaming using Yarn</a:t>
            </a:r>
          </a:p>
          <a:p>
            <a:pPr lvl="1"/>
            <a:r>
              <a:rPr lang="en-US" dirty="0"/>
              <a:t>Azure connectors: </a:t>
            </a:r>
            <a:r>
              <a:rPr lang="en-US" dirty="0" err="1"/>
              <a:t>EventHub</a:t>
            </a:r>
            <a:r>
              <a:rPr lang="en-US" dirty="0"/>
              <a:t>, Power BI, Azure SQL, DW, Data Lake</a:t>
            </a:r>
          </a:p>
          <a:p>
            <a:pPr lvl="1"/>
            <a:r>
              <a:rPr lang="en-US" dirty="0"/>
              <a:t>			</a:t>
            </a:r>
          </a:p>
          <a:p>
            <a:pPr lvl="1"/>
            <a:r>
              <a:rPr lang="en-US" sz="1800" dirty="0"/>
              <a:t>			</a:t>
            </a:r>
            <a:r>
              <a:rPr lang="en-US" sz="1800" dirty="0" err="1"/>
              <a:t>Github</a:t>
            </a:r>
            <a:r>
              <a:rPr lang="en-US" sz="1800" dirty="0"/>
              <a:t>: https://github.com/hdinsight/spark-powerbi-connector</a:t>
            </a:r>
          </a:p>
          <a:p>
            <a:pPr lvl="1"/>
            <a:r>
              <a:rPr lang="en-US" sz="1800" dirty="0"/>
              <a:t>			Blog: https://blogs.msdn.microsoft.com/azuredatalake/2016/03/09/</a:t>
            </a:r>
            <a:br>
              <a:rPr lang="en-US" sz="1800" dirty="0"/>
            </a:br>
            <a:r>
              <a:rPr lang="en-US" sz="1800" dirty="0"/>
              <a:t>			saving-spark-</a:t>
            </a:r>
            <a:r>
              <a:rPr lang="en-US" sz="1800" dirty="0" err="1"/>
              <a:t>dataframe</a:t>
            </a:r>
            <a:r>
              <a:rPr lang="en-US" sz="1800" dirty="0"/>
              <a:t>-to-</a:t>
            </a:r>
            <a:r>
              <a:rPr lang="en-US" sz="1800" dirty="0" err="1"/>
              <a:t>powerbi</a:t>
            </a:r>
            <a:r>
              <a:rPr lang="en-US" sz="1800" dirty="0"/>
              <a:t>/</a:t>
            </a:r>
            <a:endParaRPr lang="en-US" dirty="0"/>
          </a:p>
          <a:p>
            <a:endParaRPr lang="en-US" dirty="0"/>
          </a:p>
        </p:txBody>
      </p:sp>
      <p:pic>
        <p:nvPicPr>
          <p:cNvPr id="4" name="Picture 2" descr="SparkDDF-Power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85" y="4868862"/>
            <a:ext cx="2438400"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4683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0769600" cy="1831975"/>
          </a:xfrm>
        </p:spPr>
        <p:txBody>
          <a:bodyPr lIns="457200"/>
          <a:lstStyle/>
          <a:p>
            <a:r>
              <a:rPr lang="en-US" sz="7200" dirty="0"/>
              <a:t>Provisioning HDInsight Spark clusters</a:t>
            </a:r>
          </a:p>
        </p:txBody>
      </p:sp>
    </p:spTree>
    <p:extLst>
      <p:ext uri="{BB962C8B-B14F-4D97-AF65-F5344CB8AC3E}">
        <p14:creationId xmlns:p14="http://schemas.microsoft.com/office/powerpoint/2010/main" val="5843281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Creating an HDInsight Spark cluster</a:t>
            </a:r>
          </a:p>
        </p:txBody>
      </p:sp>
      <p:sp>
        <p:nvSpPr>
          <p:cNvPr id="9" name="TextBox 8"/>
          <p:cNvSpPr txBox="1"/>
          <p:nvPr/>
        </p:nvSpPr>
        <p:spPr>
          <a:xfrm>
            <a:off x="4692479" y="3964232"/>
            <a:ext cx="2445413" cy="1754326"/>
          </a:xfrm>
          <a:prstGeom prst="rect">
            <a:avLst/>
          </a:prstGeom>
          <a:no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9186" lvl="2" indent="0" algn="r" defTabSz="931954" fontAlgn="base">
              <a:spcBef>
                <a:spcPts val="0"/>
              </a:spcBef>
              <a:spcAft>
                <a:spcPts val="612"/>
              </a:spcAft>
              <a:buClr>
                <a:srgbClr val="68217A">
                  <a:lumMod val="50000"/>
                </a:srgbClr>
              </a:buClr>
              <a:buNone/>
            </a:pPr>
            <a:r>
              <a:rPr lang="en-US" sz="1800" dirty="0"/>
              <a:t>The Azure console lists all types of HDInsight clusters (HBase, Storm, and Spark) currently provisioned.</a:t>
            </a:r>
          </a:p>
        </p:txBody>
      </p:sp>
      <p:cxnSp>
        <p:nvCxnSpPr>
          <p:cNvPr id="11" name="Straight Arrow Connector 10"/>
          <p:cNvCxnSpPr/>
          <p:nvPr/>
        </p:nvCxnSpPr>
        <p:spPr>
          <a:xfrm>
            <a:off x="7137892" y="4177197"/>
            <a:ext cx="409935" cy="0"/>
          </a:xfrm>
          <a:prstGeom prst="straightConnector1">
            <a:avLst/>
          </a:prstGeom>
          <a:ln w="50800">
            <a:solidFill>
              <a:schemeClr val="tx2"/>
            </a:solidFill>
            <a:headEnd type="none"/>
            <a:tailEnd type="triangle"/>
          </a:ln>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4"/>
          <a:stretch>
            <a:fillRect/>
          </a:stretch>
        </p:blipFill>
        <p:spPr>
          <a:xfrm>
            <a:off x="502449" y="1366146"/>
            <a:ext cx="6180623" cy="2367654"/>
          </a:xfrm>
          <a:prstGeom prst="rect">
            <a:avLst/>
          </a:prstGeom>
          <a:ln w="63500">
            <a:solidFill>
              <a:srgbClr val="DC3C00"/>
            </a:solidFill>
          </a:ln>
        </p:spPr>
      </p:pic>
      <p:pic>
        <p:nvPicPr>
          <p:cNvPr id="6" name="Picture 5"/>
          <p:cNvPicPr>
            <a:picLocks noChangeAspect="1"/>
          </p:cNvPicPr>
          <p:nvPr/>
        </p:nvPicPr>
        <p:blipFill>
          <a:blip r:embed="rId5"/>
          <a:stretch>
            <a:fillRect/>
          </a:stretch>
        </p:blipFill>
        <p:spPr>
          <a:xfrm>
            <a:off x="7592713" y="3221919"/>
            <a:ext cx="4286848" cy="3238952"/>
          </a:xfrm>
          <a:prstGeom prst="rect">
            <a:avLst/>
          </a:prstGeom>
          <a:ln w="63500">
            <a:solidFill>
              <a:srgbClr val="CE2F05"/>
            </a:solidFill>
          </a:ln>
        </p:spPr>
      </p:pic>
    </p:spTree>
    <p:extLst>
      <p:ext uri="{BB962C8B-B14F-4D97-AF65-F5344CB8AC3E}">
        <p14:creationId xmlns:p14="http://schemas.microsoft.com/office/powerpoint/2010/main" val="4466216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Provisioning Clusters with the </a:t>
            </a:r>
            <a:r>
              <a:rPr lang="en-US" dirty="0" err="1"/>
              <a:t>AzureSMR</a:t>
            </a:r>
            <a:endParaRPr lang="en-US" dirty="0"/>
          </a:p>
        </p:txBody>
      </p:sp>
      <p:pic>
        <p:nvPicPr>
          <p:cNvPr id="4" name="Picture 3"/>
          <p:cNvPicPr>
            <a:picLocks noChangeAspect="1"/>
          </p:cNvPicPr>
          <p:nvPr/>
        </p:nvPicPr>
        <p:blipFill>
          <a:blip r:embed="rId2"/>
          <a:stretch>
            <a:fillRect/>
          </a:stretch>
        </p:blipFill>
        <p:spPr>
          <a:xfrm>
            <a:off x="2603499" y="1470818"/>
            <a:ext cx="6858000" cy="3667125"/>
          </a:xfrm>
          <a:prstGeom prst="rect">
            <a:avLst/>
          </a:prstGeom>
        </p:spPr>
      </p:pic>
      <p:sp>
        <p:nvSpPr>
          <p:cNvPr id="5" name="TextBox 4"/>
          <p:cNvSpPr txBox="1"/>
          <p:nvPr/>
        </p:nvSpPr>
        <p:spPr>
          <a:xfrm>
            <a:off x="2847973" y="5395910"/>
            <a:ext cx="643175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http://github.com/Microsoft/AzureSMR</a:t>
            </a:r>
          </a:p>
        </p:txBody>
      </p:sp>
    </p:spTree>
    <p:extLst>
      <p:ext uri="{BB962C8B-B14F-4D97-AF65-F5344CB8AC3E}">
        <p14:creationId xmlns:p14="http://schemas.microsoft.com/office/powerpoint/2010/main" val="4094298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6863"/>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1068156626"/>
              </p:ext>
            </p:extLst>
          </p:nvPr>
        </p:nvGraphicFramePr>
        <p:xfrm>
          <a:off x="449942" y="1362266"/>
          <a:ext cx="10797495" cy="4698307"/>
        </p:xfrm>
        <a:graphic>
          <a:graphicData uri="http://schemas.openxmlformats.org/drawingml/2006/table">
            <a:tbl>
              <a:tblPr firstRow="1" bandRow="1">
                <a:tableStyleId>{5C22544A-7EE6-4342-B048-85BDC9FD1C3A}</a:tableStyleId>
              </a:tblPr>
              <a:tblGrid>
                <a:gridCol w="2631318">
                  <a:extLst>
                    <a:ext uri="{9D8B030D-6E8A-4147-A177-3AD203B41FA5}">
                      <a16:colId xmlns="" xmlns:a16="http://schemas.microsoft.com/office/drawing/2014/main" val="20000"/>
                    </a:ext>
                  </a:extLst>
                </a:gridCol>
                <a:gridCol w="8166177">
                  <a:extLst>
                    <a:ext uri="{9D8B030D-6E8A-4147-A177-3AD203B41FA5}">
                      <a16:colId xmlns="" xmlns:a16="http://schemas.microsoft.com/office/drawing/2014/main" val="20001"/>
                    </a:ext>
                  </a:extLst>
                </a:gridCol>
              </a:tblGrid>
              <a:tr h="567037">
                <a:tc>
                  <a:txBody>
                    <a:bodyPr/>
                    <a:lstStyle/>
                    <a:p>
                      <a:pPr marL="182880"/>
                      <a:r>
                        <a:rPr lang="en-US" sz="1800" b="1" dirty="0">
                          <a:solidFill>
                            <a:schemeClr val="bg1"/>
                          </a:solidFill>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 xmlns:a16="http://schemas.microsoft.com/office/drawing/2014/main"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and overview</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8:30 - 9:30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Apache Spark overview</a:t>
                      </a:r>
                    </a:p>
                  </a:txBody>
                  <a:tcPr marL="91414" marR="91414" marT="45706" marB="45706" anchor="ctr">
                    <a:solidFill>
                      <a:srgbClr val="F2F2F2"/>
                    </a:solidFill>
                  </a:tcPr>
                </a:tc>
                <a:extLst>
                  <a:ext uri="{0D108BD9-81ED-4DB2-BD59-A6C34878D82A}">
                    <a16:rowId xmlns="" xmlns:a16="http://schemas.microsoft.com/office/drawing/2014/main"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9:30 - 9:45</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Break</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9:45 - 11:00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 with Resilient Distributed Datasets (RDDs)</a:t>
                      </a:r>
                    </a:p>
                  </a:txBody>
                  <a:tcPr marL="91414" marR="91414" marT="45706" marB="45706" anchor="ctr">
                    <a:solidFill>
                      <a:srgbClr val="F2F2F2"/>
                    </a:solidFill>
                  </a:tcPr>
                </a:tc>
                <a:extLst>
                  <a:ext uri="{0D108BD9-81ED-4DB2-BD59-A6C34878D82A}">
                    <a16:rowId xmlns="" xmlns:a16="http://schemas.microsoft.com/office/drawing/2014/main"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notebooks on Apache Spark</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Lunch</a:t>
                      </a:r>
                    </a:p>
                  </a:txBody>
                  <a:tcPr marL="91414" marR="91414" marT="45706" marB="45706" anchor="ctr">
                    <a:solidFill>
                      <a:srgbClr val="F2F2F2"/>
                    </a:solidFill>
                  </a:tcPr>
                </a:tc>
                <a:extLst>
                  <a:ext uri="{0D108BD9-81ED-4DB2-BD59-A6C34878D82A}">
                    <a16:rowId xmlns="" xmlns:a16="http://schemas.microsoft.com/office/drawing/2014/main"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12:45 - 2:15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Spark SQL overview</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2:15 - 3:00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Running interactive Spark SQL queries with </a:t>
                      </a:r>
                      <a:r>
                        <a:rPr lang="en-US" sz="1800" dirty="0" err="1">
                          <a:solidFill>
                            <a:schemeClr val="tx1"/>
                          </a:solidFill>
                        </a:rPr>
                        <a:t>Jupyter</a:t>
                      </a:r>
                      <a:r>
                        <a:rPr lang="en-US" sz="1800" dirty="0">
                          <a:solidFill>
                            <a:schemeClr val="tx1"/>
                          </a:solidFill>
                        </a:rPr>
                        <a:t> and Zeppelin notebooks</a:t>
                      </a:r>
                    </a:p>
                  </a:txBody>
                  <a:tcPr marL="91414" marR="91414" marT="45706" marB="45706" anchor="ctr">
                    <a:solidFill>
                      <a:srgbClr val="F2F2F2"/>
                    </a:solidFill>
                  </a:tcPr>
                </a:tc>
                <a:extLst>
                  <a:ext uri="{0D108BD9-81ED-4DB2-BD59-A6C34878D82A}">
                    <a16:rowId xmlns="" xmlns:a16="http://schemas.microsoft.com/office/drawing/2014/main" val="10009"/>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3:00 - 3:15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Break</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406277566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3:15 - 4:00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Apache Hive and Microsoft Power BI in Apache Spark</a:t>
                      </a:r>
                      <a:endParaRPr lang="en-US" sz="1800" dirty="0">
                        <a:solidFill>
                          <a:schemeClr val="tx1"/>
                        </a:solidFill>
                      </a:endParaRPr>
                    </a:p>
                  </a:txBody>
                  <a:tcPr marL="91414" marR="91414" marT="45706" marB="45706" anchor="ctr">
                    <a:solidFill>
                      <a:srgbClr val="F2F2F2"/>
                    </a:solidFill>
                  </a:tcPr>
                </a:tc>
                <a:extLst>
                  <a:ext uri="{0D108BD9-81ED-4DB2-BD59-A6C34878D82A}">
                    <a16:rowId xmlns="" xmlns:a16="http://schemas.microsoft.com/office/drawing/2014/main" val="73415706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4:00 - 4:15</a:t>
                      </a:r>
                    </a:p>
                  </a:txBody>
                  <a:tcPr marL="91414" marR="91414" marT="45706" marB="45706" anchor="ctr">
                    <a:solidFill>
                      <a:srgbClr val="D2D2D2"/>
                    </a:solidFill>
                  </a:tcPr>
                </a:tc>
                <a:tc>
                  <a:txBody>
                    <a:bodyPr/>
                    <a:lstStyle/>
                    <a:p>
                      <a:pPr>
                        <a:spcBef>
                          <a:spcPts val="300"/>
                        </a:spcBef>
                        <a:spcAft>
                          <a:spcPts val="300"/>
                        </a:spcAft>
                      </a:pPr>
                      <a:r>
                        <a:rPr lang="en-US" sz="1800" dirty="0">
                          <a:solidFill>
                            <a:schemeClr val="tx1"/>
                          </a:solidFill>
                        </a:rPr>
                        <a:t>Day One wrap-up</a:t>
                      </a:r>
                    </a:p>
                  </a:txBody>
                  <a:tcPr marL="91414" marR="91414" marT="45706" marB="45706" anchor="ctr">
                    <a:solidFill>
                      <a:srgbClr val="D2D2D2"/>
                    </a:solidFill>
                  </a:tcPr>
                </a:tc>
                <a:extLst>
                  <a:ext uri="{0D108BD9-81ED-4DB2-BD59-A6C34878D82A}">
                    <a16:rowId xmlns="" xmlns:a16="http://schemas.microsoft.com/office/drawing/2014/main" val="2632672000"/>
                  </a:ext>
                </a:extLst>
              </a:tr>
            </a:tbl>
          </a:graphicData>
        </a:graphic>
      </p:graphicFrame>
      <p:grpSp>
        <p:nvGrpSpPr>
          <p:cNvPr id="3" name="Group 2"/>
          <p:cNvGrpSpPr/>
          <p:nvPr/>
        </p:nvGrpSpPr>
        <p:grpSpPr>
          <a:xfrm>
            <a:off x="9725286" y="578805"/>
            <a:ext cx="1543091" cy="469619"/>
            <a:chOff x="9826884" y="578805"/>
            <a:chExt cx="1543091" cy="469619"/>
          </a:xfrm>
        </p:grpSpPr>
        <p:grpSp>
          <p:nvGrpSpPr>
            <p:cNvPr id="26" name="Group 4"/>
            <p:cNvGrpSpPr>
              <a:grpSpLocks noChangeAspect="1"/>
            </p:cNvGrpSpPr>
            <p:nvPr/>
          </p:nvGrpSpPr>
          <p:grpSpPr bwMode="auto">
            <a:xfrm>
              <a:off x="10874463"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826884" y="582768"/>
              <a:ext cx="1003801" cy="461665"/>
            </a:xfrm>
            <a:prstGeom prst="rect">
              <a:avLst/>
            </a:prstGeom>
          </p:spPr>
          <p:txBody>
            <a:bodyPr wrap="none">
              <a:spAutoFit/>
            </a:bodyPr>
            <a:lstStyle/>
            <a:p>
              <a:r>
                <a:rPr lang="en-US" sz="2400" b="1" dirty="0">
                  <a:solidFill>
                    <a:schemeClr val="tx2"/>
                  </a:solidFill>
                </a:rPr>
                <a:t>Day 1</a:t>
              </a:r>
              <a:endParaRPr lang="en-US" sz="2400" dirty="0">
                <a:solidFill>
                  <a:schemeClr val="tx2"/>
                </a:solidFill>
              </a:endParaRPr>
            </a:p>
          </p:txBody>
        </p:sp>
      </p:grpSp>
    </p:spTree>
    <p:extLst>
      <p:ext uri="{BB962C8B-B14F-4D97-AF65-F5344CB8AC3E}">
        <p14:creationId xmlns:p14="http://schemas.microsoft.com/office/powerpoint/2010/main" val="2326571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Dashboard</a:t>
            </a:r>
          </a:p>
        </p:txBody>
      </p:sp>
      <p:sp>
        <p:nvSpPr>
          <p:cNvPr id="5" name="TextBox 4"/>
          <p:cNvSpPr txBox="1"/>
          <p:nvPr/>
        </p:nvSpPr>
        <p:spPr>
          <a:xfrm>
            <a:off x="4744362" y="2872990"/>
            <a:ext cx="5250538" cy="3287054"/>
          </a:xfrm>
          <a:prstGeom prst="rect">
            <a:avLst/>
          </a:prstGeom>
          <a:solidFill>
            <a:schemeClr val="bg1">
              <a:lumMod val="95000"/>
            </a:schemeClr>
          </a:solidFill>
          <a:ln w="63500">
            <a:solidFill>
              <a:srgbClr val="D94913"/>
            </a:solidFill>
          </a:ln>
        </p:spPr>
        <p:txBody>
          <a:bodyPr wrap="square" lIns="91440" tIns="182880" rIns="91440" bIns="18288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110493" lvl="1" indent="0">
              <a:buNone/>
            </a:pPr>
            <a:r>
              <a:rPr lang="en-US" sz="1800" dirty="0"/>
              <a:t>The </a:t>
            </a:r>
            <a:r>
              <a:rPr lang="en-US" sz="1800" dirty="0" err="1"/>
              <a:t>Ambari</a:t>
            </a:r>
            <a:r>
              <a:rPr lang="en-US" sz="1800" dirty="0"/>
              <a:t> Dashboard provides links to access:</a:t>
            </a:r>
          </a:p>
          <a:p>
            <a:pPr marL="110493" lvl="1" indent="0">
              <a:buNone/>
            </a:pPr>
            <a:r>
              <a:rPr lang="en-US" sz="1800" b="1" dirty="0"/>
              <a:t>	</a:t>
            </a:r>
            <a:r>
              <a:rPr lang="en-US" sz="1800" b="1" dirty="0" err="1"/>
              <a:t>Ambari</a:t>
            </a:r>
            <a:r>
              <a:rPr lang="en-US" sz="1800" b="1" dirty="0"/>
              <a:t> web UI</a:t>
            </a:r>
            <a:r>
              <a:rPr lang="en-US" sz="1800" dirty="0"/>
              <a:t> – monitors Spark clusters </a:t>
            </a:r>
          </a:p>
          <a:p>
            <a:pPr marL="110493" lvl="1" indent="0">
              <a:buNone/>
            </a:pPr>
            <a:r>
              <a:rPr lang="en-US" sz="1800" b="1" dirty="0"/>
              <a:t>	Hosts (Resource Manager) </a:t>
            </a:r>
            <a:r>
              <a:rPr lang="en-US" sz="1800" dirty="0"/>
              <a:t>– controls 	amount of resources allocated to 	various Spark cluster components</a:t>
            </a:r>
          </a:p>
          <a:p>
            <a:pPr marL="110493" lvl="1" indent="0">
              <a:buNone/>
            </a:pPr>
            <a:r>
              <a:rPr lang="en-US" sz="1800" b="1" dirty="0"/>
              <a:t>	Notebooks</a:t>
            </a:r>
            <a:r>
              <a:rPr lang="en-US" sz="1800" dirty="0"/>
              <a:t> – interactive web-	based tools to develop and run 	Spark programs  </a:t>
            </a:r>
          </a:p>
        </p:txBody>
      </p:sp>
      <p:cxnSp>
        <p:nvCxnSpPr>
          <p:cNvPr id="8" name="Straight Arrow Connector 7"/>
          <p:cNvCxnSpPr/>
          <p:nvPr/>
        </p:nvCxnSpPr>
        <p:spPr>
          <a:xfrm flipV="1">
            <a:off x="6080760" y="1917940"/>
            <a:ext cx="1" cy="955050"/>
          </a:xfrm>
          <a:prstGeom prst="straightConnector1">
            <a:avLst/>
          </a:prstGeom>
          <a:ln w="63500">
            <a:solidFill>
              <a:srgbClr val="D94913"/>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10" name="Picture 9"/>
          <p:cNvPicPr>
            <a:picLocks noChangeAspect="1"/>
          </p:cNvPicPr>
          <p:nvPr/>
        </p:nvPicPr>
        <p:blipFill>
          <a:blip r:embed="rId4"/>
          <a:stretch>
            <a:fillRect/>
          </a:stretch>
        </p:blipFill>
        <p:spPr>
          <a:xfrm>
            <a:off x="1590760" y="1508416"/>
            <a:ext cx="9333333" cy="409524"/>
          </a:xfrm>
          <a:prstGeom prst="rect">
            <a:avLst/>
          </a:prstGeom>
        </p:spPr>
      </p:pic>
    </p:spTree>
    <p:extLst>
      <p:ext uri="{BB962C8B-B14F-4D97-AF65-F5344CB8AC3E}">
        <p14:creationId xmlns:p14="http://schemas.microsoft.com/office/powerpoint/2010/main" val="14434593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7400"/>
            <a:ext cx="12078039" cy="946413"/>
          </a:xfrm>
        </p:spPr>
        <p:txBody>
          <a:bodyPr lIns="457200"/>
          <a:lstStyle/>
          <a:p>
            <a:r>
              <a:rPr lang="en-US" dirty="0"/>
              <a:t>Creating HDInsight Spark with Script Actions</a:t>
            </a:r>
          </a:p>
        </p:txBody>
      </p:sp>
      <p:sp>
        <p:nvSpPr>
          <p:cNvPr id="4" name="TextBox 3"/>
          <p:cNvSpPr txBox="1"/>
          <p:nvPr/>
        </p:nvSpPr>
        <p:spPr>
          <a:xfrm>
            <a:off x="0" y="1211263"/>
            <a:ext cx="5003800" cy="4191917"/>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Install Spark on an HDInsight cluster using Script Actions with the wizard.</a:t>
            </a:r>
          </a:p>
          <a:p>
            <a:pPr marL="110493" lvl="1" indent="0">
              <a:lnSpc>
                <a:spcPct val="150000"/>
              </a:lnSpc>
              <a:spcBef>
                <a:spcPts val="1224"/>
              </a:spcBef>
              <a:buNone/>
            </a:pPr>
            <a:r>
              <a:rPr lang="en-US" sz="1800" dirty="0"/>
              <a:t>Obtain a default script at:</a:t>
            </a:r>
            <a:br>
              <a:rPr lang="en-US" sz="1800" dirty="0"/>
            </a:br>
            <a:r>
              <a:rPr lang="en-US" sz="1800" dirty="0">
                <a:hlinkClick r:id="rId4"/>
              </a:rPr>
              <a:t>https://hdiconfigactions.blob.core.windows.net/sparkconfigactionv03/spark-installer-v03.ps1</a:t>
            </a:r>
            <a:endParaRPr lang="en-US" sz="1800" dirty="0"/>
          </a:p>
          <a:p>
            <a:pPr marL="110493" lvl="1" indent="0">
              <a:spcBef>
                <a:spcPts val="1224"/>
              </a:spcBef>
              <a:spcAft>
                <a:spcPts val="0"/>
              </a:spcAft>
              <a:buNone/>
            </a:pPr>
            <a:r>
              <a:rPr lang="en-US" sz="1800" dirty="0"/>
              <a:t>By default, the script installs: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1.2.0 on HDInsight 3.2 clusters.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1.0.2 on HDInsight 3.1 clusters.</a:t>
            </a:r>
          </a:p>
        </p:txBody>
      </p:sp>
      <p:pic>
        <p:nvPicPr>
          <p:cNvPr id="5" name="Picture 4"/>
          <p:cNvPicPr>
            <a:picLocks noChangeAspect="1"/>
          </p:cNvPicPr>
          <p:nvPr/>
        </p:nvPicPr>
        <p:blipFill>
          <a:blip r:embed="rId5"/>
          <a:stretch>
            <a:fillRect/>
          </a:stretch>
        </p:blipFill>
        <p:spPr>
          <a:xfrm>
            <a:off x="5392325" y="1937937"/>
            <a:ext cx="6685714" cy="2809524"/>
          </a:xfrm>
          <a:prstGeom prst="rect">
            <a:avLst/>
          </a:prstGeom>
          <a:ln w="63500">
            <a:solidFill>
              <a:srgbClr val="CB3B22"/>
            </a:solidFill>
          </a:ln>
        </p:spPr>
      </p:pic>
      <p:sp>
        <p:nvSpPr>
          <p:cNvPr id="6" name="Rounded Rectangular Callout 5"/>
          <p:cNvSpPr/>
          <p:nvPr/>
        </p:nvSpPr>
        <p:spPr bwMode="auto">
          <a:xfrm>
            <a:off x="8280276" y="4036261"/>
            <a:ext cx="2608930" cy="1001420"/>
          </a:xfrm>
          <a:prstGeom prst="wedgeRoundRectCallout">
            <a:avLst>
              <a:gd name="adj1" fmla="val -21289"/>
              <a:gd name="adj2" fmla="val -154466"/>
              <a:gd name="adj3" fmla="val 1666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ts val="2142"/>
              </a:lnSpc>
              <a:spcBef>
                <a:spcPct val="0"/>
              </a:spcBef>
              <a:spcAft>
                <a:spcPct val="0"/>
              </a:spcAft>
            </a:pPr>
            <a:r>
              <a:rPr lang="en-US" sz="1632" dirty="0">
                <a:solidFill>
                  <a:schemeClr val="bg1"/>
                </a:solidFill>
                <a:ea typeface="Segoe UI" pitchFamily="34" charset="0"/>
                <a:cs typeface="Segoe UI" pitchFamily="34" charset="0"/>
              </a:rPr>
              <a:t>Spark requires no additional parameters</a:t>
            </a:r>
          </a:p>
        </p:txBody>
      </p:sp>
    </p:spTree>
    <p:extLst>
      <p:ext uri="{BB962C8B-B14F-4D97-AF65-F5344CB8AC3E}">
        <p14:creationId xmlns:p14="http://schemas.microsoft.com/office/powerpoint/2010/main" val="30542382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Resource Manager</a:t>
            </a:r>
          </a:p>
        </p:txBody>
      </p:sp>
    </p:spTree>
    <p:extLst>
      <p:ext uri="{BB962C8B-B14F-4D97-AF65-F5344CB8AC3E}">
        <p14:creationId xmlns:p14="http://schemas.microsoft.com/office/powerpoint/2010/main" val="1943494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Web UI</a:t>
            </a:r>
          </a:p>
        </p:txBody>
      </p:sp>
      <p:pic>
        <p:nvPicPr>
          <p:cNvPr id="10" name="Picture 9"/>
          <p:cNvPicPr>
            <a:picLocks noChangeAspect="1"/>
          </p:cNvPicPr>
          <p:nvPr/>
        </p:nvPicPr>
        <p:blipFill>
          <a:blip r:embed="rId3"/>
          <a:stretch>
            <a:fillRect/>
          </a:stretch>
        </p:blipFill>
        <p:spPr>
          <a:xfrm>
            <a:off x="2387650" y="1238495"/>
            <a:ext cx="7386220" cy="5050408"/>
          </a:xfrm>
          <a:prstGeom prst="rect">
            <a:avLst/>
          </a:prstGeom>
          <a:ln w="63500">
            <a:solidFill>
              <a:srgbClr val="DC3C00"/>
            </a:solidFill>
          </a:ln>
        </p:spPr>
      </p:pic>
    </p:spTree>
    <p:extLst>
      <p:ext uri="{BB962C8B-B14F-4D97-AF65-F5344CB8AC3E}">
        <p14:creationId xmlns:p14="http://schemas.microsoft.com/office/powerpoint/2010/main" val="28801962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Resizing a Spark cluster</a:t>
            </a:r>
          </a:p>
        </p:txBody>
      </p:sp>
      <p:pic>
        <p:nvPicPr>
          <p:cNvPr id="3" name="Picture 2"/>
          <p:cNvPicPr>
            <a:picLocks noChangeAspect="1"/>
          </p:cNvPicPr>
          <p:nvPr/>
        </p:nvPicPr>
        <p:blipFill>
          <a:blip r:embed="rId3"/>
          <a:stretch>
            <a:fillRect/>
          </a:stretch>
        </p:blipFill>
        <p:spPr>
          <a:xfrm>
            <a:off x="2875380" y="1444881"/>
            <a:ext cx="6685714" cy="4104762"/>
          </a:xfrm>
          <a:prstGeom prst="rect">
            <a:avLst/>
          </a:prstGeom>
          <a:ln w="63500">
            <a:solidFill>
              <a:srgbClr val="DC3C00"/>
            </a:solidFill>
          </a:ln>
        </p:spPr>
      </p:pic>
    </p:spTree>
    <p:extLst>
      <p:ext uri="{BB962C8B-B14F-4D97-AF65-F5344CB8AC3E}">
        <p14:creationId xmlns:p14="http://schemas.microsoft.com/office/powerpoint/2010/main" val="13319136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Summary of notebooks</a:t>
            </a:r>
          </a:p>
        </p:txBody>
      </p:sp>
    </p:spTree>
    <p:extLst>
      <p:ext uri="{BB962C8B-B14F-4D97-AF65-F5344CB8AC3E}">
        <p14:creationId xmlns:p14="http://schemas.microsoft.com/office/powerpoint/2010/main" val="1819549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Notebooks: Jupyter and Zeppelin</a:t>
            </a:r>
          </a:p>
        </p:txBody>
      </p:sp>
      <p:grpSp>
        <p:nvGrpSpPr>
          <p:cNvPr id="9" name="Group 8"/>
          <p:cNvGrpSpPr/>
          <p:nvPr/>
        </p:nvGrpSpPr>
        <p:grpSpPr>
          <a:xfrm>
            <a:off x="2147201" y="977900"/>
            <a:ext cx="8142072" cy="5491163"/>
            <a:chOff x="2733368" y="1592826"/>
            <a:chExt cx="6666271" cy="4493188"/>
          </a:xfrm>
        </p:grpSpPr>
        <p:pic>
          <p:nvPicPr>
            <p:cNvPr id="6" name="Picture 5"/>
            <p:cNvPicPr>
              <a:picLocks noChangeAspect="1"/>
            </p:cNvPicPr>
            <p:nvPr/>
          </p:nvPicPr>
          <p:blipFill>
            <a:blip r:embed="rId3"/>
            <a:stretch>
              <a:fillRect/>
            </a:stretch>
          </p:blipFill>
          <p:spPr>
            <a:xfrm>
              <a:off x="3061054" y="1866439"/>
              <a:ext cx="6010275" cy="962025"/>
            </a:xfrm>
            <a:prstGeom prst="rect">
              <a:avLst/>
            </a:prstGeom>
            <a:ln>
              <a:noFill/>
            </a:ln>
          </p:spPr>
        </p:pic>
        <p:pic>
          <p:nvPicPr>
            <p:cNvPr id="7" name="Picture 6"/>
            <p:cNvPicPr>
              <a:picLocks noChangeAspect="1"/>
            </p:cNvPicPr>
            <p:nvPr/>
          </p:nvPicPr>
          <p:blipFill>
            <a:blip r:embed="rId4"/>
            <a:stretch>
              <a:fillRect/>
            </a:stretch>
          </p:blipFill>
          <p:spPr>
            <a:xfrm>
              <a:off x="3775429" y="2828464"/>
              <a:ext cx="4581525" cy="3257550"/>
            </a:xfrm>
            <a:prstGeom prst="rect">
              <a:avLst/>
            </a:prstGeom>
            <a:ln>
              <a:noFill/>
            </a:ln>
          </p:spPr>
        </p:pic>
        <p:sp>
          <p:nvSpPr>
            <p:cNvPr id="8" name="Rectangle 7"/>
            <p:cNvSpPr/>
            <p:nvPr/>
          </p:nvSpPr>
          <p:spPr bwMode="auto">
            <a:xfrm>
              <a:off x="2733368" y="1592826"/>
              <a:ext cx="6666271" cy="44931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grpSp>
      <p:sp>
        <p:nvSpPr>
          <p:cNvPr id="3" name="Rectangle 2"/>
          <p:cNvSpPr/>
          <p:nvPr/>
        </p:nvSpPr>
        <p:spPr bwMode="auto">
          <a:xfrm>
            <a:off x="2547431" y="1293813"/>
            <a:ext cx="7340849" cy="4990873"/>
          </a:xfrm>
          <a:prstGeom prst="rect">
            <a:avLst/>
          </a:prstGeom>
          <a:no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9097157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Jupyter notebooks</a:t>
            </a:r>
          </a:p>
        </p:txBody>
      </p:sp>
      <p:pic>
        <p:nvPicPr>
          <p:cNvPr id="6" name="Picture 5"/>
          <p:cNvPicPr>
            <a:picLocks noChangeAspect="1"/>
          </p:cNvPicPr>
          <p:nvPr/>
        </p:nvPicPr>
        <p:blipFill>
          <a:blip r:embed="rId3"/>
          <a:stretch>
            <a:fillRect/>
          </a:stretch>
        </p:blipFill>
        <p:spPr>
          <a:xfrm>
            <a:off x="3229811" y="1841499"/>
            <a:ext cx="5976853" cy="4627563"/>
          </a:xfrm>
          <a:prstGeom prst="rect">
            <a:avLst/>
          </a:prstGeom>
          <a:ln w="63500">
            <a:solidFill>
              <a:srgbClr val="DC3C00"/>
            </a:solidFill>
          </a:ln>
        </p:spPr>
      </p:pic>
      <p:sp>
        <p:nvSpPr>
          <p:cNvPr id="7" name="TextBox 6"/>
          <p:cNvSpPr txBox="1"/>
          <p:nvPr/>
        </p:nvSpPr>
        <p:spPr>
          <a:xfrm>
            <a:off x="0" y="1204913"/>
            <a:ext cx="12009438" cy="461665"/>
          </a:xfrm>
          <a:prstGeom prst="rect">
            <a:avLst/>
          </a:prstGeom>
          <a:noFill/>
          <a:ln>
            <a:noFill/>
          </a:ln>
        </p:spPr>
        <p:txBody>
          <a:bodyPr wrap="square" lIns="45720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4"/>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r>
              <a:rPr lang="en-US" sz="2400" dirty="0">
                <a:solidFill>
                  <a:srgbClr val="CB3B1D"/>
                </a:solidFill>
                <a:latin typeface="+mj-lt"/>
              </a:rPr>
              <a:t>A Jupyter notebook showing a Spark program in Python 2</a:t>
            </a:r>
          </a:p>
        </p:txBody>
      </p:sp>
    </p:spTree>
    <p:extLst>
      <p:ext uri="{BB962C8B-B14F-4D97-AF65-F5344CB8AC3E}">
        <p14:creationId xmlns:p14="http://schemas.microsoft.com/office/powerpoint/2010/main" val="3115356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Zeppelin notebooks</a:t>
            </a:r>
          </a:p>
        </p:txBody>
      </p:sp>
      <p:pic>
        <p:nvPicPr>
          <p:cNvPr id="5" name="Picture 4"/>
          <p:cNvPicPr>
            <a:picLocks noChangeAspect="1"/>
          </p:cNvPicPr>
          <p:nvPr/>
        </p:nvPicPr>
        <p:blipFill>
          <a:blip r:embed="rId3"/>
          <a:stretch>
            <a:fillRect/>
          </a:stretch>
        </p:blipFill>
        <p:spPr>
          <a:xfrm>
            <a:off x="2524830" y="1211263"/>
            <a:ext cx="7386814" cy="5257801"/>
          </a:xfrm>
          <a:prstGeom prst="rect">
            <a:avLst/>
          </a:prstGeom>
          <a:ln w="63500">
            <a:solidFill>
              <a:srgbClr val="DC3C00"/>
            </a:solidFill>
          </a:ln>
        </p:spPr>
      </p:pic>
    </p:spTree>
    <p:extLst>
      <p:ext uri="{BB962C8B-B14F-4D97-AF65-F5344CB8AC3E}">
        <p14:creationId xmlns:p14="http://schemas.microsoft.com/office/powerpoint/2010/main" val="2370824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Spark Shell and </a:t>
            </a:r>
            <a:br>
              <a:rPr lang="en-US" sz="7200" dirty="0"/>
            </a:br>
            <a:r>
              <a:rPr lang="en-US" sz="7200" dirty="0"/>
              <a:t>standalone programs</a:t>
            </a:r>
          </a:p>
        </p:txBody>
      </p:sp>
    </p:spTree>
    <p:extLst>
      <p:ext uri="{BB962C8B-B14F-4D97-AF65-F5344CB8AC3E}">
        <p14:creationId xmlns:p14="http://schemas.microsoft.com/office/powerpoint/2010/main" val="4278969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0038"/>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3082940993"/>
              </p:ext>
            </p:extLst>
          </p:nvPr>
        </p:nvGraphicFramePr>
        <p:xfrm>
          <a:off x="448056" y="1362266"/>
          <a:ext cx="10805986" cy="3947167"/>
        </p:xfrm>
        <a:graphic>
          <a:graphicData uri="http://schemas.openxmlformats.org/drawingml/2006/table">
            <a:tbl>
              <a:tblPr firstRow="1" bandRow="1">
                <a:tableStyleId>{5C22544A-7EE6-4342-B048-85BDC9FD1C3A}</a:tableStyleId>
              </a:tblPr>
              <a:tblGrid>
                <a:gridCol w="2633388">
                  <a:extLst>
                    <a:ext uri="{9D8B030D-6E8A-4147-A177-3AD203B41FA5}">
                      <a16:colId xmlns="" xmlns:a16="http://schemas.microsoft.com/office/drawing/2014/main" val="20000"/>
                    </a:ext>
                  </a:extLst>
                </a:gridCol>
                <a:gridCol w="8172598">
                  <a:extLst>
                    <a:ext uri="{9D8B030D-6E8A-4147-A177-3AD203B41FA5}">
                      <a16:colId xmlns="" xmlns:a16="http://schemas.microsoft.com/office/drawing/2014/main" val="20001"/>
                    </a:ext>
                  </a:extLst>
                </a:gridCol>
              </a:tblGrid>
              <a:tr h="567037">
                <a:tc>
                  <a:txBody>
                    <a:bodyPr/>
                    <a:lstStyle/>
                    <a:p>
                      <a:pPr marL="182880"/>
                      <a:r>
                        <a:rPr lang="en-US" sz="1800" b="1" dirty="0">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 xmlns:a16="http://schemas.microsoft.com/office/drawing/2014/main"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back</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8:15 - 9:15</a:t>
                      </a:r>
                    </a:p>
                  </a:txBody>
                  <a:tcPr marL="91414" marR="91414" marT="45706" marB="45706" anchor="ctr">
                    <a:solidFill>
                      <a:srgbClr val="F2F2F2"/>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Spark Streaming overview</a:t>
                      </a:r>
                    </a:p>
                  </a:txBody>
                  <a:tcPr marL="91414" marR="91414" marT="45706" marB="45706" anchor="ctr">
                    <a:solidFill>
                      <a:srgbClr val="F2F2F2"/>
                    </a:solidFill>
                  </a:tcPr>
                </a:tc>
                <a:extLst>
                  <a:ext uri="{0D108BD9-81ED-4DB2-BD59-A6C34878D82A}">
                    <a16:rowId xmlns="" xmlns:a16="http://schemas.microsoft.com/office/drawing/2014/main"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9:15 - 10:00</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Spark Streaming with Event Hubs and</a:t>
                      </a:r>
                      <a:r>
                        <a:rPr lang="en-US" sz="1800" kern="1200" baseline="0" dirty="0">
                          <a:solidFill>
                            <a:schemeClr val="tx1"/>
                          </a:solidFill>
                          <a:latin typeface="+mn-lt"/>
                          <a:ea typeface="+mn-ea"/>
                          <a:cs typeface="+mn-cs"/>
                        </a:rPr>
                        <a:t> Scala applications</a:t>
                      </a:r>
                      <a:endParaRPr lang="en-US" sz="1800" kern="1200" dirty="0">
                        <a:solidFill>
                          <a:schemeClr val="tx1"/>
                        </a:solidFill>
                        <a:latin typeface="+mn-lt"/>
                        <a:ea typeface="+mn-ea"/>
                        <a:cs typeface="+mn-cs"/>
                      </a:endParaRP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10:00 - 10:15</a:t>
                      </a:r>
                    </a:p>
                  </a:txBody>
                  <a:tcPr marL="91414" marR="91414" marT="45706" marB="45706" anchor="ctr">
                    <a:solidFill>
                      <a:srgbClr val="F2F2F2"/>
                    </a:solidFill>
                  </a:tcPr>
                </a:tc>
                <a:tc>
                  <a:txBody>
                    <a:bodyPr/>
                    <a:lstStyle/>
                    <a:p>
                      <a:r>
                        <a:rPr lang="en-US" sz="1800" dirty="0"/>
                        <a:t>Break</a:t>
                      </a:r>
                    </a:p>
                  </a:txBody>
                  <a:tcPr marL="91414" marR="91414" marT="45706" marB="45706" anchor="ctr">
                    <a:solidFill>
                      <a:srgbClr val="F2F2F2"/>
                    </a:solidFill>
                  </a:tcPr>
                </a:tc>
                <a:extLst>
                  <a:ext uri="{0D108BD9-81ED-4DB2-BD59-A6C34878D82A}">
                    <a16:rowId xmlns="" xmlns:a16="http://schemas.microsoft.com/office/drawing/2014/main"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10:15 - 11:00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Machine learning with Spark </a:t>
                      </a:r>
                      <a:r>
                        <a:rPr lang="en-US" sz="1800" dirty="0" err="1">
                          <a:solidFill>
                            <a:schemeClr val="tx1"/>
                          </a:solidFill>
                        </a:rPr>
                        <a:t>MLlib</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Building applications with Spark</a:t>
                      </a:r>
                      <a:r>
                        <a:rPr lang="en-US" sz="1800" baseline="0" dirty="0">
                          <a:solidFill>
                            <a:schemeClr val="tx1"/>
                          </a:solidFill>
                        </a:rPr>
                        <a:t> </a:t>
                      </a:r>
                      <a:r>
                        <a:rPr lang="en-US" sz="1800" baseline="0" dirty="0" err="1">
                          <a:solidFill>
                            <a:schemeClr val="tx1"/>
                          </a:solidFill>
                        </a:rPr>
                        <a:t>MLlib</a:t>
                      </a:r>
                      <a:endParaRPr lang="en-US" sz="1800" dirty="0">
                        <a:solidFill>
                          <a:schemeClr val="tx1"/>
                        </a:solidFill>
                      </a:endParaRPr>
                    </a:p>
                  </a:txBody>
                  <a:tcPr marL="91414" marR="91414" marT="45706" marB="45706" anchor="ctr">
                    <a:solidFill>
                      <a:srgbClr val="F2F2F2"/>
                    </a:solidFill>
                  </a:tcPr>
                </a:tc>
                <a:extLst>
                  <a:ext uri="{0D108BD9-81ED-4DB2-BD59-A6C34878D82A}">
                    <a16:rowId xmlns="" xmlns:a16="http://schemas.microsoft.com/office/drawing/2014/main"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Apache Spark in Azure HDInsight</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12:30 - 12:45</a:t>
                      </a:r>
                    </a:p>
                  </a:txBody>
                  <a:tcPr marL="91414" marR="91414" marT="45706" marB="45706" anchor="ctr">
                    <a:solidFill>
                      <a:schemeClr val="bg1">
                        <a:lumMod val="95000"/>
                      </a:schemeClr>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R Server on HDInsight with Apache</a:t>
                      </a:r>
                      <a:r>
                        <a:rPr lang="en-US" sz="1800" baseline="0" dirty="0">
                          <a:solidFill>
                            <a:schemeClr val="tx1"/>
                          </a:solidFill>
                        </a:rPr>
                        <a:t> Spark</a:t>
                      </a:r>
                      <a:endParaRPr lang="en-US" sz="1800" dirty="0">
                        <a:solidFill>
                          <a:schemeClr val="tx1"/>
                        </a:solidFill>
                      </a:endParaRPr>
                    </a:p>
                  </a:txBody>
                  <a:tcPr marL="91414" marR="91414" marT="45706" marB="45706" anchor="ctr">
                    <a:solidFill>
                      <a:schemeClr val="bg1">
                        <a:lumMod val="95000"/>
                      </a:schemeClr>
                    </a:solidFill>
                  </a:tcPr>
                </a:tc>
                <a:extLst>
                  <a:ext uri="{0D108BD9-81ED-4DB2-BD59-A6C34878D82A}">
                    <a16:rowId xmlns="" xmlns:a16="http://schemas.microsoft.com/office/drawing/2014/main" val="1001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Day Two and final wrap-up</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9"/>
                  </a:ext>
                </a:extLst>
              </a:tr>
            </a:tbl>
          </a:graphicData>
        </a:graphic>
      </p:graphicFrame>
      <p:grpSp>
        <p:nvGrpSpPr>
          <p:cNvPr id="26" name="Group 4"/>
          <p:cNvGrpSpPr>
            <a:grpSpLocks noChangeAspect="1"/>
          </p:cNvGrpSpPr>
          <p:nvPr/>
        </p:nvGrpSpPr>
        <p:grpSpPr bwMode="auto">
          <a:xfrm>
            <a:off x="10771431"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723852" y="582768"/>
            <a:ext cx="1003801" cy="461665"/>
          </a:xfrm>
          <a:prstGeom prst="rect">
            <a:avLst/>
          </a:prstGeom>
        </p:spPr>
        <p:txBody>
          <a:bodyPr wrap="none">
            <a:spAutoFit/>
          </a:bodyPr>
          <a:lstStyle/>
          <a:p>
            <a:r>
              <a:rPr lang="en-US" sz="2400" b="1" dirty="0">
                <a:solidFill>
                  <a:schemeClr val="tx2"/>
                </a:solidFill>
              </a:rPr>
              <a:t>Day 2</a:t>
            </a:r>
            <a:endParaRPr lang="en-US" sz="2400" dirty="0">
              <a:solidFill>
                <a:schemeClr val="tx2"/>
              </a:solidFill>
            </a:endParaRPr>
          </a:p>
        </p:txBody>
      </p:sp>
    </p:spTree>
    <p:extLst>
      <p:ext uri="{BB962C8B-B14F-4D97-AF65-F5344CB8AC3E}">
        <p14:creationId xmlns:p14="http://schemas.microsoft.com/office/powerpoint/2010/main" val="3541960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Interactive queries with Spark Shell</a:t>
            </a:r>
          </a:p>
        </p:txBody>
      </p:sp>
      <p:sp>
        <p:nvSpPr>
          <p:cNvPr id="4" name="TextBox 3"/>
          <p:cNvSpPr txBox="1"/>
          <p:nvPr/>
        </p:nvSpPr>
        <p:spPr>
          <a:xfrm>
            <a:off x="529431" y="1380153"/>
            <a:ext cx="11348235" cy="346570"/>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altLang="en-US" sz="1836" dirty="0"/>
          </a:p>
        </p:txBody>
      </p:sp>
      <p:sp>
        <p:nvSpPr>
          <p:cNvPr id="6" name="Rectangle 5"/>
          <p:cNvSpPr/>
          <p:nvPr/>
        </p:nvSpPr>
        <p:spPr bwMode="auto">
          <a:xfrm>
            <a:off x="945748" y="3730092"/>
            <a:ext cx="10515600" cy="1457481"/>
          </a:xfrm>
          <a:prstGeom prst="rect">
            <a:avLst/>
          </a:prstGeom>
          <a:solidFill>
            <a:schemeClr val="bg1">
              <a:lumMod val="95000"/>
            </a:schemeClr>
          </a:solid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2880" rIns="186521" bIns="182880" numCol="1" spcCol="0" rtlCol="0" fromWordArt="0" anchor="t" anchorCtr="0" forceAA="0" compatLnSpc="1">
            <a:prstTxWarp prst="textNoShape">
              <a:avLst/>
            </a:prstTxWarp>
            <a:noAutofit/>
          </a:bodyPr>
          <a:lstStyle/>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file = sc.textFile("/example/data/gutenberg/davinci.txt") </a:t>
            </a:r>
          </a:p>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counts = file.flatMap(line =&gt; line.split(" ")).map(word =&gt; (word, 1)).reduceByKey(_ + _) counts.toArray().</a:t>
            </a:r>
            <a:r>
              <a:rPr lang="en-US" altLang="en-US" sz="1400" dirty="0" err="1">
                <a:solidFill>
                  <a:schemeClr val="accent6">
                    <a:lumMod val="50000"/>
                  </a:schemeClr>
                </a:solidFill>
                <a:latin typeface="Consolas" panose="020B0609020204030204" pitchFamily="49" charset="0"/>
              </a:rPr>
              <a:t>foreach</a:t>
            </a:r>
            <a:r>
              <a:rPr lang="en-US" altLang="en-US" sz="1400" dirty="0">
                <a:solidFill>
                  <a:schemeClr val="accent6">
                    <a:lumMod val="50000"/>
                  </a:schemeClr>
                </a:solidFill>
                <a:latin typeface="Consolas" panose="020B0609020204030204" pitchFamily="49" charset="0"/>
              </a:rPr>
              <a:t>(</a:t>
            </a:r>
            <a:r>
              <a:rPr lang="en-US" altLang="en-US" sz="1400" dirty="0" err="1">
                <a:solidFill>
                  <a:schemeClr val="accent6">
                    <a:lumMod val="50000"/>
                  </a:schemeClr>
                </a:solidFill>
                <a:latin typeface="Consolas" panose="020B0609020204030204" pitchFamily="49" charset="0"/>
              </a:rPr>
              <a:t>println</a:t>
            </a:r>
            <a:r>
              <a:rPr lang="en-US" altLang="en-US" sz="1400" dirty="0">
                <a:solidFill>
                  <a:schemeClr val="accent1"/>
                </a:solidFill>
                <a:latin typeface="Consolas" panose="020B0609020204030204" pitchFamily="49" charset="0"/>
              </a:rPr>
              <a:t>)</a:t>
            </a:r>
          </a:p>
        </p:txBody>
      </p:sp>
      <p:sp>
        <p:nvSpPr>
          <p:cNvPr id="8" name="TextBox 7"/>
          <p:cNvSpPr txBox="1"/>
          <p:nvPr/>
        </p:nvSpPr>
        <p:spPr>
          <a:xfrm>
            <a:off x="0" y="1213305"/>
            <a:ext cx="11622555" cy="1397306"/>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altLang="en-US" sz="2400" dirty="0">
                <a:solidFill>
                  <a:srgbClr val="CB3B1D"/>
                </a:solidFill>
                <a:latin typeface="+mj-lt"/>
              </a:rPr>
              <a:t>From Azure Portal, enable Remote Desktop Protocol (RDP)</a:t>
            </a:r>
          </a:p>
          <a:p>
            <a:pPr marL="110493" lvl="1" indent="0">
              <a:spcBef>
                <a:spcPts val="612"/>
              </a:spcBef>
              <a:buNone/>
            </a:pPr>
            <a:r>
              <a:rPr lang="en-US" altLang="en-US" sz="2400" dirty="0">
                <a:solidFill>
                  <a:srgbClr val="CB3B1D"/>
                </a:solidFill>
                <a:latin typeface="+mj-lt"/>
              </a:rPr>
              <a:t>From RDP, open Hadoop command line and start Spark Shell </a:t>
            </a:r>
          </a:p>
          <a:p>
            <a:pPr marL="110493" lvl="1" indent="0">
              <a:spcBef>
                <a:spcPts val="612"/>
              </a:spcBef>
              <a:buNone/>
            </a:pPr>
            <a:r>
              <a:rPr lang="en-US" altLang="en-US" sz="2400" dirty="0">
                <a:solidFill>
                  <a:srgbClr val="CB3B1D"/>
                </a:solidFill>
                <a:latin typeface="+mj-lt"/>
              </a:rPr>
              <a:t>On Scala prompt, enter Spark query below:</a:t>
            </a:r>
          </a:p>
        </p:txBody>
      </p:sp>
    </p:spTree>
    <p:extLst>
      <p:ext uri="{BB962C8B-B14F-4D97-AF65-F5344CB8AC3E}">
        <p14:creationId xmlns:p14="http://schemas.microsoft.com/office/powerpoint/2010/main" val="19594637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Machine learning with Anaconda </a:t>
            </a:r>
          </a:p>
        </p:txBody>
      </p:sp>
      <p:sp>
        <p:nvSpPr>
          <p:cNvPr id="4" name="TextBox 3"/>
          <p:cNvSpPr txBox="1"/>
          <p:nvPr/>
        </p:nvSpPr>
        <p:spPr>
          <a:xfrm>
            <a:off x="0" y="1213903"/>
            <a:ext cx="7754242" cy="2606867"/>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Free</a:t>
            </a:r>
          </a:p>
          <a:p>
            <a:pPr marL="110493" lvl="1" indent="0">
              <a:spcBef>
                <a:spcPts val="612"/>
              </a:spcBef>
              <a:buNone/>
            </a:pPr>
            <a:r>
              <a:rPr lang="en-US" sz="2400" dirty="0">
                <a:solidFill>
                  <a:srgbClr val="CB3B1D"/>
                </a:solidFill>
                <a:latin typeface="+mj-lt"/>
              </a:rPr>
              <a:t>Enterprise-ready </a:t>
            </a:r>
          </a:p>
          <a:p>
            <a:pPr marL="110493" lvl="1" indent="0">
              <a:spcBef>
                <a:spcPts val="612"/>
              </a:spcBef>
              <a:buNone/>
            </a:pPr>
            <a:r>
              <a:rPr lang="en-US" sz="2400" dirty="0">
                <a:solidFill>
                  <a:srgbClr val="CB3B1D"/>
                </a:solidFill>
                <a:latin typeface="+mj-lt"/>
              </a:rPr>
              <a:t>Python distribution tool, offering: </a:t>
            </a:r>
          </a:p>
          <a:p>
            <a:pPr marL="522288" lvl="1" indent="0">
              <a:spcBef>
                <a:spcPts val="612"/>
              </a:spcBef>
              <a:buNone/>
            </a:pPr>
            <a:r>
              <a:rPr lang="en-US" sz="1800" dirty="0"/>
              <a:t>Large-scale data processing</a:t>
            </a:r>
          </a:p>
          <a:p>
            <a:pPr marL="522288" lvl="1" indent="0">
              <a:spcBef>
                <a:spcPts val="612"/>
              </a:spcBef>
              <a:buNone/>
            </a:pPr>
            <a:r>
              <a:rPr lang="en-US" sz="1800" dirty="0"/>
              <a:t>Predictive analytics</a:t>
            </a:r>
          </a:p>
          <a:p>
            <a:pPr marL="522288" lvl="1" indent="0">
              <a:spcBef>
                <a:spcPts val="612"/>
              </a:spcBef>
              <a:buNone/>
            </a:pPr>
            <a:r>
              <a:rPr lang="en-US" sz="1800" dirty="0"/>
              <a:t>Scientific computing</a:t>
            </a:r>
          </a:p>
        </p:txBody>
      </p:sp>
      <p:pic>
        <p:nvPicPr>
          <p:cNvPr id="2050" name="Picture 2" descr="https://store.continuum.io/static/img/anaconda_logo_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293" y="1390697"/>
            <a:ext cx="2812644" cy="1966654"/>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a:spLocks noEditPoints="1"/>
          </p:cNvSpPr>
          <p:nvPr/>
        </p:nvSpPr>
        <p:spPr bwMode="auto">
          <a:xfrm>
            <a:off x="-1078304" y="1591073"/>
            <a:ext cx="571193" cy="567054"/>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 name="Freeform 11"/>
          <p:cNvSpPr>
            <a:spLocks noEditPoints="1"/>
          </p:cNvSpPr>
          <p:nvPr/>
        </p:nvSpPr>
        <p:spPr bwMode="auto">
          <a:xfrm>
            <a:off x="-1943373" y="1769053"/>
            <a:ext cx="1014074" cy="1005795"/>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nvGrpSpPr>
          <p:cNvPr id="3" name="Group 2"/>
          <p:cNvGrpSpPr/>
          <p:nvPr/>
        </p:nvGrpSpPr>
        <p:grpSpPr>
          <a:xfrm>
            <a:off x="7041756" y="3714384"/>
            <a:ext cx="2293718" cy="2754268"/>
            <a:chOff x="7220070" y="3783192"/>
            <a:chExt cx="1937090" cy="2326034"/>
          </a:xfrm>
        </p:grpSpPr>
        <p:sp>
          <p:nvSpPr>
            <p:cNvPr id="11" name="Freeform 10"/>
            <p:cNvSpPr>
              <a:spLocks noEditPoints="1"/>
            </p:cNvSpPr>
            <p:nvPr/>
          </p:nvSpPr>
          <p:spPr bwMode="auto">
            <a:xfrm flipH="1">
              <a:off x="7443580" y="3783192"/>
              <a:ext cx="1713580" cy="1709441"/>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chemeClr val="accent4">
                <a:alpha val="5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9" name="Freeform 18"/>
            <p:cNvSpPr/>
            <p:nvPr/>
          </p:nvSpPr>
          <p:spPr bwMode="auto">
            <a:xfrm>
              <a:off x="7220070" y="4635842"/>
              <a:ext cx="1937090" cy="1473384"/>
            </a:xfrm>
            <a:custGeom>
              <a:avLst/>
              <a:gdLst>
                <a:gd name="connsiteX0" fmla="*/ 445134 w 3857825"/>
                <a:gd name="connsiteY0" fmla="*/ 0 h 2934327"/>
                <a:gd name="connsiteX1" fmla="*/ 807835 w 3857825"/>
                <a:gd name="connsiteY1" fmla="*/ 0 h 2934327"/>
                <a:gd name="connsiteX2" fmla="*/ 865538 w 3857825"/>
                <a:gd name="connsiteY2" fmla="*/ 0 h 2934327"/>
                <a:gd name="connsiteX3" fmla="*/ 3857825 w 3857825"/>
                <a:gd name="connsiteY3" fmla="*/ 0 h 2934327"/>
                <a:gd name="connsiteX4" fmla="*/ 3857825 w 3857825"/>
                <a:gd name="connsiteY4" fmla="*/ 2934327 h 2934327"/>
                <a:gd name="connsiteX5" fmla="*/ 659457 w 3857825"/>
                <a:gd name="connsiteY5" fmla="*/ 2934327 h 2934327"/>
                <a:gd name="connsiteX6" fmla="*/ 659457 w 3857825"/>
                <a:gd name="connsiteY6" fmla="*/ 1854723 h 2934327"/>
                <a:gd name="connsiteX7" fmla="*/ 0 w 3857825"/>
                <a:gd name="connsiteY7" fmla="*/ 1854723 h 2934327"/>
                <a:gd name="connsiteX8" fmla="*/ 445134 w 3857825"/>
                <a:gd name="connsiteY8" fmla="*/ 865537 h 2934327"/>
                <a:gd name="connsiteX9" fmla="*/ 445134 w 3857825"/>
                <a:gd name="connsiteY9" fmla="*/ 0 h 29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825" h="2934327">
                  <a:moveTo>
                    <a:pt x="445134" y="0"/>
                  </a:moveTo>
                  <a:lnTo>
                    <a:pt x="807835" y="0"/>
                  </a:lnTo>
                  <a:lnTo>
                    <a:pt x="865538" y="0"/>
                  </a:lnTo>
                  <a:lnTo>
                    <a:pt x="3857825" y="0"/>
                  </a:lnTo>
                  <a:lnTo>
                    <a:pt x="3857825" y="2934327"/>
                  </a:lnTo>
                  <a:lnTo>
                    <a:pt x="659457" y="2934327"/>
                  </a:lnTo>
                  <a:lnTo>
                    <a:pt x="659457" y="1854723"/>
                  </a:lnTo>
                  <a:lnTo>
                    <a:pt x="0" y="1854723"/>
                  </a:lnTo>
                  <a:lnTo>
                    <a:pt x="445134" y="865537"/>
                  </a:lnTo>
                  <a:lnTo>
                    <a:pt x="445134"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Oval 13"/>
            <p:cNvSpPr>
              <a:spLocks noChangeArrowheads="1"/>
            </p:cNvSpPr>
            <p:nvPr/>
          </p:nvSpPr>
          <p:spPr bwMode="auto">
            <a:xfrm flipH="1">
              <a:off x="7782984" y="4946274"/>
              <a:ext cx="227650" cy="22765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5" name="Freeform 14"/>
            <p:cNvSpPr>
              <a:spLocks/>
            </p:cNvSpPr>
            <p:nvPr/>
          </p:nvSpPr>
          <p:spPr bwMode="auto">
            <a:xfrm flipH="1">
              <a:off x="8602525" y="5000082"/>
              <a:ext cx="215231" cy="418046"/>
            </a:xfrm>
            <a:custGeom>
              <a:avLst/>
              <a:gdLst>
                <a:gd name="T0" fmla="*/ 29 w 29"/>
                <a:gd name="T1" fmla="*/ 57 h 57"/>
                <a:gd name="T2" fmla="*/ 0 w 29"/>
                <a:gd name="T3" fmla="*/ 28 h 57"/>
                <a:gd name="T4" fmla="*/ 29 w 29"/>
                <a:gd name="T5" fmla="*/ 0 h 57"/>
              </a:gdLst>
              <a:ahLst/>
              <a:cxnLst>
                <a:cxn ang="0">
                  <a:pos x="T0" y="T1"/>
                </a:cxn>
                <a:cxn ang="0">
                  <a:pos x="T2" y="T3"/>
                </a:cxn>
                <a:cxn ang="0">
                  <a:pos x="T4" y="T5"/>
                </a:cxn>
              </a:cxnLst>
              <a:rect l="0" t="0" r="r" b="b"/>
              <a:pathLst>
                <a:path w="29" h="57">
                  <a:moveTo>
                    <a:pt x="29" y="57"/>
                  </a:moveTo>
                  <a:cubicBezTo>
                    <a:pt x="13" y="57"/>
                    <a:pt x="0" y="44"/>
                    <a:pt x="0" y="28"/>
                  </a:cubicBezTo>
                  <a:cubicBezTo>
                    <a:pt x="0" y="12"/>
                    <a:pt x="13" y="0"/>
                    <a:pt x="29" y="0"/>
                  </a:cubicBezTo>
                </a:path>
              </a:pathLst>
            </a:custGeom>
            <a:solidFill>
              <a:schemeClr val="accent4"/>
            </a:solidFill>
            <a:ln w="381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spTree>
    <p:extLst>
      <p:ext uri="{BB962C8B-B14F-4D97-AF65-F5344CB8AC3E}">
        <p14:creationId xmlns:p14="http://schemas.microsoft.com/office/powerpoint/2010/main" val="12636481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Standalone scale programs </a:t>
            </a:r>
          </a:p>
        </p:txBody>
      </p:sp>
      <p:sp>
        <p:nvSpPr>
          <p:cNvPr id="5" name="TextBox 4"/>
          <p:cNvSpPr txBox="1"/>
          <p:nvPr/>
        </p:nvSpPr>
        <p:spPr>
          <a:xfrm>
            <a:off x="7896207" y="3712723"/>
            <a:ext cx="4054055"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Build the program with </a:t>
            </a:r>
            <a:r>
              <a:rPr lang="en-US" sz="2400" dirty="0">
                <a:solidFill>
                  <a:schemeClr val="accent4"/>
                </a:solidFill>
                <a:latin typeface="+mj-lt"/>
                <a:hlinkClick r:id="rId4"/>
              </a:rPr>
              <a:t>Simple Build Tool</a:t>
            </a:r>
            <a:r>
              <a:rPr lang="en-US" sz="2400" dirty="0">
                <a:solidFill>
                  <a:schemeClr val="accent4"/>
                </a:solidFill>
                <a:latin typeface="+mj-lt"/>
              </a:rPr>
              <a:t> </a:t>
            </a:r>
            <a:r>
              <a:rPr lang="en-US" sz="2400" dirty="0">
                <a:solidFill>
                  <a:schemeClr val="tx2"/>
                </a:solidFill>
                <a:latin typeface="+mj-lt"/>
              </a:rPr>
              <a:t>(</a:t>
            </a:r>
            <a:r>
              <a:rPr lang="en-US" sz="2400" dirty="0" err="1">
                <a:solidFill>
                  <a:schemeClr val="tx2"/>
                </a:solidFill>
                <a:latin typeface="+mj-lt"/>
              </a:rPr>
              <a:t>sbt</a:t>
            </a:r>
            <a:r>
              <a:rPr lang="en-US" sz="2400" dirty="0">
                <a:solidFill>
                  <a:schemeClr val="tx2"/>
                </a:solidFill>
                <a:latin typeface="+mj-lt"/>
              </a:rPr>
              <a:t>) or remote to the Spark cluster</a:t>
            </a:r>
          </a:p>
        </p:txBody>
      </p:sp>
      <p:sp>
        <p:nvSpPr>
          <p:cNvPr id="4" name="TextBox 3"/>
          <p:cNvSpPr txBox="1"/>
          <p:nvPr/>
        </p:nvSpPr>
        <p:spPr>
          <a:xfrm>
            <a:off x="557049" y="3712723"/>
            <a:ext cx="3699641"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Write a Scala program that defines a </a:t>
            </a:r>
            <a:r>
              <a:rPr lang="en-US" altLang="en-US" sz="2400" dirty="0" err="1">
                <a:solidFill>
                  <a:schemeClr val="tx2"/>
                </a:solidFill>
                <a:latin typeface="+mj-lt"/>
              </a:rPr>
              <a:t>MyTestApp</a:t>
            </a:r>
            <a:r>
              <a:rPr lang="en-US" altLang="en-US" sz="2400" dirty="0">
                <a:solidFill>
                  <a:schemeClr val="tx2"/>
                </a:solidFill>
                <a:latin typeface="+mj-lt"/>
              </a:rPr>
              <a:t> object</a:t>
            </a:r>
          </a:p>
        </p:txBody>
      </p:sp>
      <p:sp>
        <p:nvSpPr>
          <p:cNvPr id="14" name="Oval 13"/>
          <p:cNvSpPr>
            <a:spLocks noChangeAspect="1"/>
          </p:cNvSpPr>
          <p:nvPr/>
        </p:nvSpPr>
        <p:spPr bwMode="auto">
          <a:xfrm>
            <a:off x="1657973"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15" name="Freeform 207"/>
          <p:cNvSpPr>
            <a:spLocks noChangeAspect="1" noEditPoints="1"/>
          </p:cNvSpPr>
          <p:nvPr/>
        </p:nvSpPr>
        <p:spPr bwMode="auto">
          <a:xfrm>
            <a:off x="2109974" y="2398823"/>
            <a:ext cx="847791" cy="728857"/>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chemeClr val="bg1"/>
          </a:solidFill>
          <a:ln>
            <a:noFill/>
          </a:ln>
          <a:extLst/>
        </p:spPr>
        <p:txBody>
          <a:bodyPr vert="horz" wrap="square" lIns="65919" tIns="32959" rIns="65919" bIns="32959" numCol="1" anchor="t" anchorCtr="0" compatLnSpc="1">
            <a:prstTxWarp prst="textNoShape">
              <a:avLst/>
            </a:prstTxWarp>
          </a:bodyPr>
          <a:lstStyle/>
          <a:p>
            <a:endParaRPr lang="en-US" sz="1009"/>
          </a:p>
        </p:txBody>
      </p:sp>
      <p:sp>
        <p:nvSpPr>
          <p:cNvPr id="19" name="Oval 18"/>
          <p:cNvSpPr>
            <a:spLocks noChangeAspect="1"/>
          </p:cNvSpPr>
          <p:nvPr/>
        </p:nvSpPr>
        <p:spPr bwMode="auto">
          <a:xfrm>
            <a:off x="5338064"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6" name="TextBox 5"/>
          <p:cNvSpPr txBox="1"/>
          <p:nvPr/>
        </p:nvSpPr>
        <p:spPr>
          <a:xfrm>
            <a:off x="4620767" y="3712723"/>
            <a:ext cx="2932386" cy="757130"/>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Save the object in </a:t>
            </a:r>
            <a:r>
              <a:rPr lang="en-US" altLang="en-US" sz="2400" dirty="0" err="1">
                <a:solidFill>
                  <a:schemeClr val="tx2"/>
                </a:solidFill>
                <a:latin typeface="+mj-lt"/>
              </a:rPr>
              <a:t>MyTestApp.scala</a:t>
            </a:r>
            <a:endParaRPr lang="en-US" altLang="en-US" sz="2400" dirty="0">
              <a:solidFill>
                <a:schemeClr val="tx2"/>
              </a:solidFill>
              <a:latin typeface="+mj-lt"/>
            </a:endParaRPr>
          </a:p>
        </p:txBody>
      </p:sp>
      <p:sp>
        <p:nvSpPr>
          <p:cNvPr id="18" name="Freeform 5"/>
          <p:cNvSpPr>
            <a:spLocks/>
          </p:cNvSpPr>
          <p:nvPr/>
        </p:nvSpPr>
        <p:spPr bwMode="auto">
          <a:xfrm>
            <a:off x="5713898" y="2413001"/>
            <a:ext cx="746125" cy="698499"/>
          </a:xfrm>
          <a:custGeom>
            <a:avLst/>
            <a:gdLst>
              <a:gd name="T0" fmla="*/ 409 w 470"/>
              <a:gd name="T1" fmla="*/ 0 h 440"/>
              <a:gd name="T2" fmla="*/ 409 w 470"/>
              <a:gd name="T3" fmla="*/ 392 h 440"/>
              <a:gd name="T4" fmla="*/ 48 w 470"/>
              <a:gd name="T5" fmla="*/ 392 h 440"/>
              <a:gd name="T6" fmla="*/ 48 w 470"/>
              <a:gd name="T7" fmla="*/ 48 h 440"/>
              <a:gd name="T8" fmla="*/ 204 w 470"/>
              <a:gd name="T9" fmla="*/ 48 h 440"/>
              <a:gd name="T10" fmla="*/ 204 w 470"/>
              <a:gd name="T11" fmla="*/ 217 h 440"/>
              <a:gd name="T12" fmla="*/ 114 w 470"/>
              <a:gd name="T13" fmla="*/ 217 h 440"/>
              <a:gd name="T14" fmla="*/ 226 w 470"/>
              <a:gd name="T15" fmla="*/ 342 h 440"/>
              <a:gd name="T16" fmla="*/ 352 w 470"/>
              <a:gd name="T17" fmla="*/ 217 h 440"/>
              <a:gd name="T18" fmla="*/ 265 w 470"/>
              <a:gd name="T19" fmla="*/ 217 h 440"/>
              <a:gd name="T20" fmla="*/ 265 w 470"/>
              <a:gd name="T21" fmla="*/ 0 h 440"/>
              <a:gd name="T22" fmla="*/ 265 w 470"/>
              <a:gd name="T23" fmla="*/ 0 h 440"/>
              <a:gd name="T24" fmla="*/ 265 w 470"/>
              <a:gd name="T25" fmla="*/ 0 h 440"/>
              <a:gd name="T26" fmla="*/ 0 w 470"/>
              <a:gd name="T27" fmla="*/ 0 h 440"/>
              <a:gd name="T28" fmla="*/ 0 w 470"/>
              <a:gd name="T29" fmla="*/ 440 h 440"/>
              <a:gd name="T30" fmla="*/ 470 w 470"/>
              <a:gd name="T31" fmla="*/ 440 h 440"/>
              <a:gd name="T32" fmla="*/ 470 w 470"/>
              <a:gd name="T33" fmla="*/ 0 h 440"/>
              <a:gd name="T34" fmla="*/ 409 w 470"/>
              <a:gd name="T3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0" h="440">
                <a:moveTo>
                  <a:pt x="409" y="0"/>
                </a:moveTo>
                <a:lnTo>
                  <a:pt x="409" y="392"/>
                </a:lnTo>
                <a:lnTo>
                  <a:pt x="48" y="392"/>
                </a:lnTo>
                <a:lnTo>
                  <a:pt x="48" y="48"/>
                </a:lnTo>
                <a:lnTo>
                  <a:pt x="204" y="48"/>
                </a:lnTo>
                <a:lnTo>
                  <a:pt x="204" y="217"/>
                </a:lnTo>
                <a:lnTo>
                  <a:pt x="114" y="217"/>
                </a:lnTo>
                <a:lnTo>
                  <a:pt x="226" y="342"/>
                </a:lnTo>
                <a:lnTo>
                  <a:pt x="352" y="217"/>
                </a:lnTo>
                <a:lnTo>
                  <a:pt x="265" y="217"/>
                </a:lnTo>
                <a:lnTo>
                  <a:pt x="265" y="0"/>
                </a:lnTo>
                <a:lnTo>
                  <a:pt x="265" y="0"/>
                </a:lnTo>
                <a:lnTo>
                  <a:pt x="265" y="0"/>
                </a:lnTo>
                <a:lnTo>
                  <a:pt x="0" y="0"/>
                </a:lnTo>
                <a:lnTo>
                  <a:pt x="0" y="440"/>
                </a:lnTo>
                <a:lnTo>
                  <a:pt x="470" y="440"/>
                </a:lnTo>
                <a:lnTo>
                  <a:pt x="470" y="0"/>
                </a:lnTo>
                <a:lnTo>
                  <a:pt x="40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9174338" y="2036995"/>
            <a:ext cx="1497793" cy="1497793"/>
            <a:chOff x="9174338" y="2036995"/>
            <a:chExt cx="1497793" cy="1497793"/>
          </a:xfrm>
        </p:grpSpPr>
        <p:sp>
          <p:nvSpPr>
            <p:cNvPr id="20" name="Oval 19"/>
            <p:cNvSpPr>
              <a:spLocks noChangeAspect="1"/>
            </p:cNvSpPr>
            <p:nvPr/>
          </p:nvSpPr>
          <p:spPr bwMode="auto">
            <a:xfrm>
              <a:off x="9174338"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26" name="Freeform 9"/>
            <p:cNvSpPr>
              <a:spLocks noEditPoints="1"/>
            </p:cNvSpPr>
            <p:nvPr/>
          </p:nvSpPr>
          <p:spPr bwMode="auto">
            <a:xfrm>
              <a:off x="9471244" y="2305191"/>
              <a:ext cx="923488" cy="920470"/>
            </a:xfrm>
            <a:custGeom>
              <a:avLst/>
              <a:gdLst>
                <a:gd name="T0" fmla="*/ 299 w 322"/>
                <a:gd name="T1" fmla="*/ 224 h 320"/>
                <a:gd name="T2" fmla="*/ 257 w 322"/>
                <a:gd name="T3" fmla="*/ 209 h 320"/>
                <a:gd name="T4" fmla="*/ 233 w 322"/>
                <a:gd name="T5" fmla="*/ 200 h 320"/>
                <a:gd name="T6" fmla="*/ 133 w 322"/>
                <a:gd name="T7" fmla="*/ 100 h 320"/>
                <a:gd name="T8" fmla="*/ 120 w 322"/>
                <a:gd name="T9" fmla="*/ 66 h 320"/>
                <a:gd name="T10" fmla="*/ 96 w 322"/>
                <a:gd name="T11" fmla="*/ 15 h 320"/>
                <a:gd name="T12" fmla="*/ 47 w 322"/>
                <a:gd name="T13" fmla="*/ 3 h 320"/>
                <a:gd name="T14" fmla="*/ 44 w 322"/>
                <a:gd name="T15" fmla="*/ 16 h 320"/>
                <a:gd name="T16" fmla="*/ 71 w 322"/>
                <a:gd name="T17" fmla="*/ 35 h 320"/>
                <a:gd name="T18" fmla="*/ 75 w 322"/>
                <a:gd name="T19" fmla="*/ 49 h 320"/>
                <a:gd name="T20" fmla="*/ 75 w 322"/>
                <a:gd name="T21" fmla="*/ 50 h 320"/>
                <a:gd name="T22" fmla="*/ 54 w 322"/>
                <a:gd name="T23" fmla="*/ 79 h 320"/>
                <a:gd name="T24" fmla="*/ 54 w 322"/>
                <a:gd name="T25" fmla="*/ 79 h 320"/>
                <a:gd name="T26" fmla="*/ 39 w 322"/>
                <a:gd name="T27" fmla="*/ 79 h 320"/>
                <a:gd name="T28" fmla="*/ 12 w 322"/>
                <a:gd name="T29" fmla="*/ 60 h 320"/>
                <a:gd name="T30" fmla="*/ 1 w 322"/>
                <a:gd name="T31" fmla="*/ 66 h 320"/>
                <a:gd name="T32" fmla="*/ 27 w 322"/>
                <a:gd name="T33" fmla="*/ 109 h 320"/>
                <a:gd name="T34" fmla="*/ 64 w 322"/>
                <a:gd name="T35" fmla="*/ 120 h 320"/>
                <a:gd name="T36" fmla="*/ 98 w 322"/>
                <a:gd name="T37" fmla="*/ 133 h 320"/>
                <a:gd name="T38" fmla="*/ 199 w 322"/>
                <a:gd name="T39" fmla="*/ 234 h 320"/>
                <a:gd name="T40" fmla="*/ 208 w 322"/>
                <a:gd name="T41" fmla="*/ 258 h 320"/>
                <a:gd name="T42" fmla="*/ 228 w 322"/>
                <a:gd name="T43" fmla="*/ 304 h 320"/>
                <a:gd name="T44" fmla="*/ 295 w 322"/>
                <a:gd name="T45" fmla="*/ 304 h 320"/>
                <a:gd name="T46" fmla="*/ 299 w 322"/>
                <a:gd name="T47" fmla="*/ 224 h 320"/>
                <a:gd name="T48" fmla="*/ 287 w 322"/>
                <a:gd name="T49" fmla="*/ 258 h 320"/>
                <a:gd name="T50" fmla="*/ 282 w 322"/>
                <a:gd name="T51" fmla="*/ 278 h 320"/>
                <a:gd name="T52" fmla="*/ 278 w 322"/>
                <a:gd name="T53" fmla="*/ 283 h 320"/>
                <a:gd name="T54" fmla="*/ 257 w 322"/>
                <a:gd name="T55" fmla="*/ 288 h 320"/>
                <a:gd name="T56" fmla="*/ 252 w 322"/>
                <a:gd name="T57" fmla="*/ 286 h 320"/>
                <a:gd name="T58" fmla="*/ 237 w 322"/>
                <a:gd name="T59" fmla="*/ 272 h 320"/>
                <a:gd name="T60" fmla="*/ 235 w 322"/>
                <a:gd name="T61" fmla="*/ 266 h 320"/>
                <a:gd name="T62" fmla="*/ 241 w 322"/>
                <a:gd name="T63" fmla="*/ 246 h 320"/>
                <a:gd name="T64" fmla="*/ 245 w 322"/>
                <a:gd name="T65" fmla="*/ 242 h 320"/>
                <a:gd name="T66" fmla="*/ 265 w 322"/>
                <a:gd name="T67" fmla="*/ 236 h 320"/>
                <a:gd name="T68" fmla="*/ 271 w 322"/>
                <a:gd name="T69" fmla="*/ 238 h 320"/>
                <a:gd name="T70" fmla="*/ 286 w 322"/>
                <a:gd name="T71" fmla="*/ 253 h 320"/>
                <a:gd name="T72" fmla="*/ 287 w 322"/>
                <a:gd name="T73" fmla="*/ 25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0">
                  <a:moveTo>
                    <a:pt x="299" y="224"/>
                  </a:moveTo>
                  <a:cubicBezTo>
                    <a:pt x="288" y="213"/>
                    <a:pt x="272" y="207"/>
                    <a:pt x="257" y="209"/>
                  </a:cubicBezTo>
                  <a:cubicBezTo>
                    <a:pt x="248" y="209"/>
                    <a:pt x="239" y="206"/>
                    <a:pt x="233" y="200"/>
                  </a:cubicBezTo>
                  <a:cubicBezTo>
                    <a:pt x="133" y="100"/>
                    <a:pt x="133" y="100"/>
                    <a:pt x="133" y="100"/>
                  </a:cubicBezTo>
                  <a:cubicBezTo>
                    <a:pt x="124" y="91"/>
                    <a:pt x="119" y="79"/>
                    <a:pt x="120" y="66"/>
                  </a:cubicBezTo>
                  <a:cubicBezTo>
                    <a:pt x="120" y="47"/>
                    <a:pt x="112" y="27"/>
                    <a:pt x="96" y="15"/>
                  </a:cubicBezTo>
                  <a:cubicBezTo>
                    <a:pt x="81" y="4"/>
                    <a:pt x="64" y="0"/>
                    <a:pt x="47" y="3"/>
                  </a:cubicBezTo>
                  <a:cubicBezTo>
                    <a:pt x="41" y="4"/>
                    <a:pt x="39" y="12"/>
                    <a:pt x="44" y="16"/>
                  </a:cubicBezTo>
                  <a:cubicBezTo>
                    <a:pt x="71" y="35"/>
                    <a:pt x="71" y="35"/>
                    <a:pt x="71" y="35"/>
                  </a:cubicBezTo>
                  <a:cubicBezTo>
                    <a:pt x="75" y="38"/>
                    <a:pt x="77" y="44"/>
                    <a:pt x="75" y="49"/>
                  </a:cubicBezTo>
                  <a:cubicBezTo>
                    <a:pt x="75" y="50"/>
                    <a:pt x="75" y="50"/>
                    <a:pt x="75" y="50"/>
                  </a:cubicBezTo>
                  <a:cubicBezTo>
                    <a:pt x="71" y="61"/>
                    <a:pt x="64" y="71"/>
                    <a:pt x="54" y="79"/>
                  </a:cubicBezTo>
                  <a:cubicBezTo>
                    <a:pt x="54" y="79"/>
                    <a:pt x="54" y="79"/>
                    <a:pt x="54" y="79"/>
                  </a:cubicBezTo>
                  <a:cubicBezTo>
                    <a:pt x="49" y="82"/>
                    <a:pt x="43" y="82"/>
                    <a:pt x="39" y="79"/>
                  </a:cubicBezTo>
                  <a:cubicBezTo>
                    <a:pt x="12" y="60"/>
                    <a:pt x="12" y="60"/>
                    <a:pt x="12" y="60"/>
                  </a:cubicBezTo>
                  <a:cubicBezTo>
                    <a:pt x="7" y="56"/>
                    <a:pt x="0" y="60"/>
                    <a:pt x="1" y="66"/>
                  </a:cubicBezTo>
                  <a:cubicBezTo>
                    <a:pt x="3" y="83"/>
                    <a:pt x="12" y="99"/>
                    <a:pt x="27" y="109"/>
                  </a:cubicBezTo>
                  <a:cubicBezTo>
                    <a:pt x="38" y="117"/>
                    <a:pt x="51" y="120"/>
                    <a:pt x="64" y="120"/>
                  </a:cubicBezTo>
                  <a:cubicBezTo>
                    <a:pt x="77" y="119"/>
                    <a:pt x="89" y="124"/>
                    <a:pt x="98" y="133"/>
                  </a:cubicBezTo>
                  <a:cubicBezTo>
                    <a:pt x="199" y="234"/>
                    <a:pt x="199" y="234"/>
                    <a:pt x="199" y="234"/>
                  </a:cubicBezTo>
                  <a:cubicBezTo>
                    <a:pt x="205" y="240"/>
                    <a:pt x="208" y="249"/>
                    <a:pt x="208" y="258"/>
                  </a:cubicBezTo>
                  <a:cubicBezTo>
                    <a:pt x="206" y="275"/>
                    <a:pt x="213" y="292"/>
                    <a:pt x="228" y="304"/>
                  </a:cubicBezTo>
                  <a:cubicBezTo>
                    <a:pt x="247" y="320"/>
                    <a:pt x="275" y="320"/>
                    <a:pt x="295" y="304"/>
                  </a:cubicBezTo>
                  <a:cubicBezTo>
                    <a:pt x="320" y="284"/>
                    <a:pt x="322" y="247"/>
                    <a:pt x="299" y="224"/>
                  </a:cubicBezTo>
                  <a:close/>
                  <a:moveTo>
                    <a:pt x="287" y="258"/>
                  </a:moveTo>
                  <a:cubicBezTo>
                    <a:pt x="282" y="278"/>
                    <a:pt x="282" y="278"/>
                    <a:pt x="282" y="278"/>
                  </a:cubicBezTo>
                  <a:cubicBezTo>
                    <a:pt x="281" y="280"/>
                    <a:pt x="280" y="282"/>
                    <a:pt x="278" y="283"/>
                  </a:cubicBezTo>
                  <a:cubicBezTo>
                    <a:pt x="257" y="288"/>
                    <a:pt x="257" y="288"/>
                    <a:pt x="257" y="288"/>
                  </a:cubicBezTo>
                  <a:cubicBezTo>
                    <a:pt x="255" y="288"/>
                    <a:pt x="253" y="288"/>
                    <a:pt x="252" y="286"/>
                  </a:cubicBezTo>
                  <a:cubicBezTo>
                    <a:pt x="237" y="272"/>
                    <a:pt x="237" y="272"/>
                    <a:pt x="237" y="272"/>
                  </a:cubicBezTo>
                  <a:cubicBezTo>
                    <a:pt x="236" y="270"/>
                    <a:pt x="235" y="268"/>
                    <a:pt x="235" y="266"/>
                  </a:cubicBezTo>
                  <a:cubicBezTo>
                    <a:pt x="241" y="246"/>
                    <a:pt x="241" y="246"/>
                    <a:pt x="241" y="246"/>
                  </a:cubicBezTo>
                  <a:cubicBezTo>
                    <a:pt x="241" y="244"/>
                    <a:pt x="243" y="242"/>
                    <a:pt x="245" y="242"/>
                  </a:cubicBezTo>
                  <a:cubicBezTo>
                    <a:pt x="265" y="236"/>
                    <a:pt x="265" y="236"/>
                    <a:pt x="265" y="236"/>
                  </a:cubicBezTo>
                  <a:cubicBezTo>
                    <a:pt x="267" y="236"/>
                    <a:pt x="269" y="236"/>
                    <a:pt x="271" y="238"/>
                  </a:cubicBezTo>
                  <a:cubicBezTo>
                    <a:pt x="286" y="253"/>
                    <a:pt x="286" y="253"/>
                    <a:pt x="286" y="253"/>
                  </a:cubicBezTo>
                  <a:cubicBezTo>
                    <a:pt x="287" y="254"/>
                    <a:pt x="288" y="256"/>
                    <a:pt x="287" y="2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16648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Running and managing queries/jobs</a:t>
            </a:r>
          </a:p>
        </p:txBody>
      </p:sp>
      <p:sp>
        <p:nvSpPr>
          <p:cNvPr id="5" name="TextBox 4"/>
          <p:cNvSpPr txBox="1"/>
          <p:nvPr/>
        </p:nvSpPr>
        <p:spPr>
          <a:xfrm>
            <a:off x="529431" y="1380153"/>
            <a:ext cx="11348235" cy="35346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sz="1836" dirty="0"/>
          </a:p>
        </p:txBody>
      </p:sp>
      <p:grpSp>
        <p:nvGrpSpPr>
          <p:cNvPr id="9" name="Group 8"/>
          <p:cNvGrpSpPr/>
          <p:nvPr/>
        </p:nvGrpSpPr>
        <p:grpSpPr>
          <a:xfrm>
            <a:off x="2238849" y="1561356"/>
            <a:ext cx="2743200" cy="4061287"/>
            <a:chOff x="2238849" y="1561356"/>
            <a:chExt cx="2743200" cy="4061287"/>
          </a:xfrm>
        </p:grpSpPr>
        <p:sp>
          <p:nvSpPr>
            <p:cNvPr id="7" name="TextBox 6"/>
            <p:cNvSpPr txBox="1"/>
            <p:nvPr/>
          </p:nvSpPr>
          <p:spPr>
            <a:xfrm>
              <a:off x="2238849"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Use REST APIs to manage jobs</a:t>
              </a:r>
            </a:p>
          </p:txBody>
        </p:sp>
        <p:sp>
          <p:nvSpPr>
            <p:cNvPr id="3" name="TextBox 2"/>
            <p:cNvSpPr txBox="1"/>
            <p:nvPr/>
          </p:nvSpPr>
          <p:spPr>
            <a:xfrm>
              <a:off x="3153249"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1</a:t>
              </a:r>
            </a:p>
          </p:txBody>
        </p:sp>
      </p:grpSp>
      <p:grpSp>
        <p:nvGrpSpPr>
          <p:cNvPr id="10" name="Group 9"/>
          <p:cNvGrpSpPr/>
          <p:nvPr/>
        </p:nvGrpSpPr>
        <p:grpSpPr>
          <a:xfrm>
            <a:off x="6738571" y="1561356"/>
            <a:ext cx="2743200" cy="4061287"/>
            <a:chOff x="6738571" y="1561356"/>
            <a:chExt cx="2743200" cy="4061287"/>
          </a:xfrm>
        </p:grpSpPr>
        <p:sp>
          <p:nvSpPr>
            <p:cNvPr id="6" name="TextBox 5"/>
            <p:cNvSpPr txBox="1"/>
            <p:nvPr/>
          </p:nvSpPr>
          <p:spPr>
            <a:xfrm>
              <a:off x="6738571"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Run concurrent queries against the same Spark cluster</a:t>
              </a:r>
              <a:endParaRPr lang="en-US" sz="2400" dirty="0">
                <a:solidFill>
                  <a:srgbClr val="FFFFFF"/>
                </a:solidFill>
                <a:latin typeface="+mj-lt"/>
              </a:endParaRPr>
            </a:p>
            <a:p>
              <a:pPr lvl="2">
                <a:spcBef>
                  <a:spcPts val="612"/>
                </a:spcBef>
                <a:buFont typeface="Arial" panose="020B0604020202020204" pitchFamily="34" charset="0"/>
                <a:buChar char="•"/>
              </a:pPr>
              <a:endParaRPr lang="en-US" altLang="en-US" sz="816" dirty="0">
                <a:solidFill>
                  <a:srgbClr val="FFFFFF"/>
                </a:solidFill>
              </a:endParaRPr>
            </a:p>
          </p:txBody>
        </p:sp>
        <p:sp>
          <p:nvSpPr>
            <p:cNvPr id="8" name="TextBox 7"/>
            <p:cNvSpPr txBox="1"/>
            <p:nvPr/>
          </p:nvSpPr>
          <p:spPr>
            <a:xfrm>
              <a:off x="7700197"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2</a:t>
              </a:r>
            </a:p>
          </p:txBody>
        </p:sp>
      </p:grpSp>
    </p:spTree>
    <p:extLst>
      <p:ext uri="{BB962C8B-B14F-4D97-AF65-F5344CB8AC3E}">
        <p14:creationId xmlns:p14="http://schemas.microsoft.com/office/powerpoint/2010/main" val="15363013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HDInsight integration with Azure Event Hubs</a:t>
            </a:r>
          </a:p>
        </p:txBody>
      </p:sp>
    </p:spTree>
    <p:extLst>
      <p:ext uri="{BB962C8B-B14F-4D97-AF65-F5344CB8AC3E}">
        <p14:creationId xmlns:p14="http://schemas.microsoft.com/office/powerpoint/2010/main" val="39010376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Streaming with Azure Event Hub</a:t>
            </a:r>
          </a:p>
        </p:txBody>
      </p:sp>
      <p:sp>
        <p:nvSpPr>
          <p:cNvPr id="3" name="Rectangle 2"/>
          <p:cNvSpPr/>
          <p:nvPr/>
        </p:nvSpPr>
        <p:spPr bwMode="auto">
          <a:xfrm>
            <a:off x="1874917" y="1657769"/>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Azure Event Hub</a:t>
            </a:r>
          </a:p>
        </p:txBody>
      </p:sp>
      <p:cxnSp>
        <p:nvCxnSpPr>
          <p:cNvPr id="18" name="Straight Arrow Connector 17"/>
          <p:cNvCxnSpPr>
            <a:stCxn id="33" idx="3"/>
            <a:endCxn id="21" idx="1"/>
          </p:cNvCxnSpPr>
          <p:nvPr/>
        </p:nvCxnSpPr>
        <p:spPr>
          <a:xfrm>
            <a:off x="736123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3"/>
            <a:endCxn id="33" idx="1"/>
          </p:cNvCxnSpPr>
          <p:nvPr/>
        </p:nvCxnSpPr>
        <p:spPr>
          <a:xfrm>
            <a:off x="416091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26257" y="6056907"/>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cxnSp>
        <p:nvCxnSpPr>
          <p:cNvPr id="32" name="Straight Arrow Connector 31"/>
          <p:cNvCxnSpPr/>
          <p:nvPr/>
        </p:nvCxnSpPr>
        <p:spPr>
          <a:xfrm flipV="1">
            <a:off x="6218236" y="3947766"/>
            <a:ext cx="1" cy="90096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275557" y="165776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Power BI</a:t>
            </a:r>
          </a:p>
        </p:txBody>
      </p:sp>
      <p:sp>
        <p:nvSpPr>
          <p:cNvPr id="33" name="Rectangle 32"/>
          <p:cNvSpPr/>
          <p:nvPr/>
        </p:nvSpPr>
        <p:spPr bwMode="auto">
          <a:xfrm>
            <a:off x="5075237" y="1657769"/>
            <a:ext cx="2286000" cy="2286000"/>
          </a:xfrm>
          <a:prstGeom prst="rect">
            <a:avLst/>
          </a:prstGeom>
          <a:solidFill>
            <a:srgbClr val="8C2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HDInsight Spark Streaming</a:t>
            </a:r>
          </a:p>
        </p:txBody>
      </p:sp>
      <p:pic>
        <p:nvPicPr>
          <p:cNvPr id="6" name="Picture 5"/>
          <p:cNvPicPr>
            <a:picLocks noChangeAspect="1"/>
          </p:cNvPicPr>
          <p:nvPr/>
        </p:nvPicPr>
        <p:blipFill>
          <a:blip r:embed="rId3"/>
          <a:stretch>
            <a:fillRect/>
          </a:stretch>
        </p:blipFill>
        <p:spPr>
          <a:xfrm>
            <a:off x="5368275" y="4848726"/>
            <a:ext cx="1905000" cy="1905000"/>
          </a:xfrm>
          <a:prstGeom prst="rect">
            <a:avLst/>
          </a:prstGeom>
        </p:spPr>
      </p:pic>
      <p:pic>
        <p:nvPicPr>
          <p:cNvPr id="7" name="Picture 6"/>
          <p:cNvPicPr>
            <a:picLocks noChangeAspect="1"/>
          </p:cNvPicPr>
          <p:nvPr/>
        </p:nvPicPr>
        <p:blipFill>
          <a:blip r:embed="rId4">
            <a:lum bright="70000" contrast="-70000"/>
          </a:blip>
          <a:stretch>
            <a:fillRect/>
          </a:stretch>
        </p:blipFill>
        <p:spPr>
          <a:xfrm>
            <a:off x="5368275" y="2756688"/>
            <a:ext cx="918127" cy="625474"/>
          </a:xfrm>
          <a:prstGeom prst="rect">
            <a:avLst/>
          </a:prstGeom>
        </p:spPr>
      </p:pic>
      <p:pic>
        <p:nvPicPr>
          <p:cNvPr id="8" name="Picture 7"/>
          <p:cNvPicPr>
            <a:picLocks noChangeAspect="1"/>
          </p:cNvPicPr>
          <p:nvPr/>
        </p:nvPicPr>
        <p:blipFill>
          <a:blip r:embed="rId5">
            <a:lum bright="70000" contrast="-70000"/>
          </a:blip>
          <a:stretch>
            <a:fillRect/>
          </a:stretch>
        </p:blipFill>
        <p:spPr>
          <a:xfrm>
            <a:off x="6320775" y="2675844"/>
            <a:ext cx="772693" cy="772693"/>
          </a:xfrm>
          <a:prstGeom prst="rect">
            <a:avLst/>
          </a:prstGeom>
        </p:spPr>
      </p:pic>
      <p:pic>
        <p:nvPicPr>
          <p:cNvPr id="17" name="Picture 16"/>
          <p:cNvPicPr>
            <a:picLocks noChangeAspect="1"/>
          </p:cNvPicPr>
          <p:nvPr/>
        </p:nvPicPr>
        <p:blipFill rotWithShape="1">
          <a:blip r:embed="rId6">
            <a:duotone>
              <a:schemeClr val="bg2">
                <a:shade val="45000"/>
                <a:satMod val="135000"/>
              </a:schemeClr>
              <a:prstClr val="white"/>
            </a:duotone>
          </a:blip>
          <a:srcRect l="37129" t="29157" r="34256" b="28168"/>
          <a:stretch/>
        </p:blipFill>
        <p:spPr>
          <a:xfrm>
            <a:off x="2533650" y="2602491"/>
            <a:ext cx="866903" cy="779672"/>
          </a:xfrm>
          <a:prstGeom prst="rect">
            <a:avLst/>
          </a:prstGeom>
        </p:spPr>
      </p:pic>
      <p:pic>
        <p:nvPicPr>
          <p:cNvPr id="27" name="Picture 26"/>
          <p:cNvPicPr>
            <a:picLocks noChangeAspect="1"/>
          </p:cNvPicPr>
          <p:nvPr/>
        </p:nvPicPr>
        <p:blipFill>
          <a:blip r:embed="rId7">
            <a:lum bright="70000" contrast="-70000"/>
          </a:blip>
          <a:stretch>
            <a:fillRect/>
          </a:stretch>
        </p:blipFill>
        <p:spPr>
          <a:xfrm>
            <a:off x="9074822" y="2602491"/>
            <a:ext cx="687470" cy="687470"/>
          </a:xfrm>
          <a:prstGeom prst="rect">
            <a:avLst/>
          </a:prstGeom>
        </p:spPr>
      </p:pic>
    </p:spTree>
    <p:extLst>
      <p:ext uri="{BB962C8B-B14F-4D97-AF65-F5344CB8AC3E}">
        <p14:creationId xmlns:p14="http://schemas.microsoft.com/office/powerpoint/2010/main" val="33716702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Integration with BI reporting tools</a:t>
            </a:r>
          </a:p>
        </p:txBody>
      </p:sp>
      <p:sp>
        <p:nvSpPr>
          <p:cNvPr id="10" name="TextBox 9"/>
          <p:cNvSpPr txBox="1"/>
          <p:nvPr/>
        </p:nvSpPr>
        <p:spPr>
          <a:xfrm>
            <a:off x="1" y="1293813"/>
            <a:ext cx="11800328" cy="424732"/>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spcBef>
                <a:spcPts val="612"/>
              </a:spcBef>
              <a:buNone/>
            </a:pPr>
            <a:r>
              <a:rPr lang="en-US" altLang="en-US" sz="2400" dirty="0">
                <a:solidFill>
                  <a:srgbClr val="CB3B22"/>
                </a:solidFill>
                <a:latin typeface="+mj-lt"/>
              </a:rPr>
              <a:t>HDInsight Spark integrates with these BI tools to report on Spark data:</a:t>
            </a:r>
          </a:p>
        </p:txBody>
      </p:sp>
      <p:grpSp>
        <p:nvGrpSpPr>
          <p:cNvPr id="6" name="Group 5"/>
          <p:cNvGrpSpPr/>
          <p:nvPr/>
        </p:nvGrpSpPr>
        <p:grpSpPr>
          <a:xfrm>
            <a:off x="3932236" y="1902409"/>
            <a:ext cx="4572000" cy="4587707"/>
            <a:chOff x="3932238" y="1902409"/>
            <a:chExt cx="4572000" cy="4587707"/>
          </a:xfrm>
        </p:grpSpPr>
        <p:pic>
          <p:nvPicPr>
            <p:cNvPr id="3080" name="Picture 8" descr="tableau logo USE THIS ONE"/>
            <p:cNvPicPr>
              <a:picLocks noChangeAspect="1" noChangeArrowheads="1"/>
            </p:cNvPicPr>
            <p:nvPr/>
          </p:nvPicPr>
          <p:blipFill rotWithShape="1">
            <a:blip r:embed="rId4">
              <a:extLst>
                <a:ext uri="{28A0092B-C50C-407E-A947-70E740481C1C}">
                  <a14:useLocalDpi xmlns:a14="http://schemas.microsoft.com/office/drawing/2010/main" val="0"/>
                </a:ext>
              </a:extLst>
            </a:blip>
            <a:srcRect t="-38617" b="-47894"/>
            <a:stretch/>
          </p:blipFill>
          <p:spPr bwMode="auto">
            <a:xfrm>
              <a:off x="6218238" y="4202696"/>
              <a:ext cx="2286000" cy="2287420"/>
            </a:xfrm>
            <a:prstGeom prst="rect">
              <a:avLst/>
            </a:prstGeom>
            <a:solidFill>
              <a:srgbClr val="F5F5F5"/>
            </a:solidFill>
            <a:ln>
              <a:noFill/>
            </a:ln>
            <a:extLst/>
          </p:spPr>
        </p:pic>
        <p:grpSp>
          <p:nvGrpSpPr>
            <p:cNvPr id="3" name="Group 2"/>
            <p:cNvGrpSpPr/>
            <p:nvPr/>
          </p:nvGrpSpPr>
          <p:grpSpPr>
            <a:xfrm>
              <a:off x="3932238" y="1902409"/>
              <a:ext cx="2286000" cy="2286000"/>
              <a:chOff x="1264361" y="1903829"/>
              <a:chExt cx="2286000" cy="2286000"/>
            </a:xfrm>
          </p:grpSpPr>
          <p:sp>
            <p:nvSpPr>
              <p:cNvPr id="9" name="Rectangle 8"/>
              <p:cNvSpPr/>
              <p:nvPr/>
            </p:nvSpPr>
            <p:spPr bwMode="auto">
              <a:xfrm>
                <a:off x="1264361" y="190382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endParaRPr lang="en-US" dirty="0">
                  <a:solidFill>
                    <a:schemeClr val="bg1"/>
                  </a:solidFill>
                </a:endParaRPr>
              </a:p>
            </p:txBody>
          </p:sp>
          <p:pic>
            <p:nvPicPr>
              <p:cNvPr id="11" name="Picture 10" descr="https://www.twilio.com/blog/wp-content/uploads/2015/05/mspowerbi.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900" t="22247" r="20211" b="23570"/>
              <a:stretch/>
            </p:blipFill>
            <p:spPr bwMode="auto">
              <a:xfrm>
                <a:off x="1492116" y="2545603"/>
                <a:ext cx="1830490" cy="87545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6224588" y="1907172"/>
              <a:ext cx="2276856" cy="2286000"/>
              <a:chOff x="9577137" y="2911642"/>
              <a:chExt cx="2286000" cy="2286000"/>
            </a:xfrm>
          </p:grpSpPr>
          <p:pic>
            <p:nvPicPr>
              <p:cNvPr id="3076" name="Picture 4" descr="http://bluehillresearch.com/wp-content/uploads/2014/10/SAP-Lumira-and-the-new-BI.jpg"/>
              <p:cNvPicPr>
                <a:picLocks noChangeAspect="1" noChangeArrowheads="1"/>
              </p:cNvPicPr>
              <p:nvPr/>
            </p:nvPicPr>
            <p:blipFill rotWithShape="1">
              <a:blip r:embed="rId6">
                <a:extLst>
                  <a:ext uri="{28A0092B-C50C-407E-A947-70E740481C1C}">
                    <a14:useLocalDpi xmlns:a14="http://schemas.microsoft.com/office/drawing/2010/main" val="0"/>
                  </a:ext>
                </a:extLst>
              </a:blip>
              <a:srcRect t="5591" b="5299"/>
              <a:stretch/>
            </p:blipFill>
            <p:spPr bwMode="auto">
              <a:xfrm>
                <a:off x="9666999" y="3315096"/>
                <a:ext cx="2106277" cy="14790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9577137" y="2911642"/>
                <a:ext cx="2286000" cy="228600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3078" name="Picture 6" descr="http://inside-bigdata.com/wp-content/uploads/2014/03/qlikview-logo.jpg"/>
            <p:cNvPicPr>
              <a:picLocks noChangeAspect="1" noChangeArrowheads="1"/>
            </p:cNvPicPr>
            <p:nvPr/>
          </p:nvPicPr>
          <p:blipFill rotWithShape="1">
            <a:blip r:embed="rId7">
              <a:extLst>
                <a:ext uri="{28A0092B-C50C-407E-A947-70E740481C1C}">
                  <a14:useLocalDpi xmlns:a14="http://schemas.microsoft.com/office/drawing/2010/main" val="0"/>
                </a:ext>
              </a:extLst>
            </a:blip>
            <a:srcRect l="786" t="-23295" b="-5929"/>
            <a:stretch/>
          </p:blipFill>
          <p:spPr bwMode="auto">
            <a:xfrm>
              <a:off x="4064382" y="4322140"/>
              <a:ext cx="2031618" cy="2031618"/>
            </a:xfrm>
            <a:prstGeom prst="rect">
              <a:avLst/>
            </a:prstGeom>
            <a:noFill/>
            <a:ln w="12700">
              <a:noFill/>
            </a:ln>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rotWithShape="1">
          <a:blip r:embed="rId8"/>
          <a:srcRect l="22710" r="21004"/>
          <a:stretch/>
        </p:blipFill>
        <p:spPr>
          <a:xfrm>
            <a:off x="3932236" y="1907171"/>
            <a:ext cx="2286000" cy="2283591"/>
          </a:xfrm>
          <a:prstGeom prst="rect">
            <a:avLst/>
          </a:prstGeom>
        </p:spPr>
      </p:pic>
    </p:spTree>
    <p:extLst>
      <p:ext uri="{BB962C8B-B14F-4D97-AF65-F5344CB8AC3E}">
        <p14:creationId xmlns:p14="http://schemas.microsoft.com/office/powerpoint/2010/main" val="27801041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Resource Manager</a:t>
            </a:r>
          </a:p>
        </p:txBody>
      </p:sp>
    </p:spTree>
    <p:extLst>
      <p:ext uri="{BB962C8B-B14F-4D97-AF65-F5344CB8AC3E}">
        <p14:creationId xmlns:p14="http://schemas.microsoft.com/office/powerpoint/2010/main" val="36908454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1856" y="2367210"/>
            <a:ext cx="11304762" cy="3961905"/>
          </a:xfrm>
          <a:prstGeom prst="rect">
            <a:avLst/>
          </a:prstGeom>
          <a:ln w="63500">
            <a:solidFill>
              <a:schemeClr val="accent4"/>
            </a:solidFill>
          </a:ln>
        </p:spPr>
      </p:pic>
      <p:pic>
        <p:nvPicPr>
          <p:cNvPr id="5" name="Picture 4"/>
          <p:cNvPicPr>
            <a:picLocks noChangeAspect="1"/>
          </p:cNvPicPr>
          <p:nvPr/>
        </p:nvPicPr>
        <p:blipFill>
          <a:blip r:embed="rId4"/>
          <a:stretch>
            <a:fillRect/>
          </a:stretch>
        </p:blipFill>
        <p:spPr>
          <a:xfrm>
            <a:off x="2172495" y="463088"/>
            <a:ext cx="6361905" cy="1666667"/>
          </a:xfrm>
          <a:prstGeom prst="rect">
            <a:avLst/>
          </a:prstGeom>
          <a:ln w="63500">
            <a:solidFill>
              <a:schemeClr val="accent4"/>
            </a:solidFill>
          </a:ln>
        </p:spPr>
      </p:pic>
      <p:cxnSp>
        <p:nvCxnSpPr>
          <p:cNvPr id="6" name="Straight Arrow Connector 5"/>
          <p:cNvCxnSpPr/>
          <p:nvPr/>
        </p:nvCxnSpPr>
        <p:spPr>
          <a:xfrm flipH="1" flipV="1">
            <a:off x="7968343" y="1016000"/>
            <a:ext cx="2204357" cy="1549400"/>
          </a:xfrm>
          <a:prstGeom prst="straightConnector1">
            <a:avLst/>
          </a:prstGeom>
          <a:ln w="635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4082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56125" y="2971441"/>
            <a:ext cx="3523809" cy="1019048"/>
          </a:xfrm>
          <a:prstGeom prst="rect">
            <a:avLst/>
          </a:prstGeom>
        </p:spPr>
      </p:pic>
      <p:pic>
        <p:nvPicPr>
          <p:cNvPr id="2" name="Picture 1"/>
          <p:cNvPicPr>
            <a:picLocks noChangeAspect="1"/>
          </p:cNvPicPr>
          <p:nvPr/>
        </p:nvPicPr>
        <p:blipFill>
          <a:blip r:embed="rId4"/>
          <a:stretch>
            <a:fillRect/>
          </a:stretch>
        </p:blipFill>
        <p:spPr>
          <a:xfrm>
            <a:off x="1672880" y="372305"/>
            <a:ext cx="8798353" cy="6015969"/>
          </a:xfrm>
          <a:prstGeom prst="rect">
            <a:avLst/>
          </a:prstGeom>
        </p:spPr>
      </p:pic>
      <p:pic>
        <p:nvPicPr>
          <p:cNvPr id="3" name="Picture 2"/>
          <p:cNvPicPr>
            <a:picLocks noChangeAspect="1"/>
          </p:cNvPicPr>
          <p:nvPr/>
        </p:nvPicPr>
        <p:blipFill>
          <a:blip r:embed="rId5"/>
          <a:stretch>
            <a:fillRect/>
          </a:stretch>
        </p:blipFill>
        <p:spPr>
          <a:xfrm>
            <a:off x="2647950" y="2047371"/>
            <a:ext cx="7356474" cy="2665836"/>
          </a:xfrm>
          <a:prstGeom prst="rect">
            <a:avLst/>
          </a:prstGeom>
        </p:spPr>
      </p:pic>
    </p:spTree>
    <p:extLst>
      <p:ext uri="{BB962C8B-B14F-4D97-AF65-F5344CB8AC3E}">
        <p14:creationId xmlns:p14="http://schemas.microsoft.com/office/powerpoint/2010/main" val="1315779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6137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757247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3" name="Title 2"/>
          <p:cNvSpPr>
            <a:spLocks noGrp="1"/>
          </p:cNvSpPr>
          <p:nvPr>
            <p:ph type="title"/>
          </p:nvPr>
        </p:nvSpPr>
        <p:spPr/>
        <p:txBody>
          <a:bodyPr/>
          <a:lstStyle/>
          <a:p>
            <a:r>
              <a:rPr lang="en-US" dirty="0">
                <a:solidFill>
                  <a:srgbClr val="FFFFFF"/>
                </a:solidFill>
                <a:ea typeface="Segoe UI" pitchFamily="34" charset="0"/>
              </a:rPr>
              <a:t>Working with notebooks on Apache Spark</a:t>
            </a:r>
            <a:endParaRPr lang="en-US" sz="4000" dirty="0"/>
          </a:p>
        </p:txBody>
      </p:sp>
      <p:sp>
        <p:nvSpPr>
          <p:cNvPr id="6" name="Rectangle 5"/>
          <p:cNvSpPr/>
          <p:nvPr/>
        </p:nvSpPr>
        <p:spPr bwMode="ltGray">
          <a:xfrm>
            <a:off x="274703" y="296863"/>
            <a:ext cx="5486400" cy="5486400"/>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9" name="Text Placeholder 4"/>
          <p:cNvSpPr txBox="1">
            <a:spLocks/>
          </p:cNvSpPr>
          <p:nvPr/>
        </p:nvSpPr>
        <p:spPr>
          <a:xfrm>
            <a:off x="419180" y="1006971"/>
            <a:ext cx="5197379" cy="10189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Working with Notebooks on Azure and Accessing Cluster Dashboards</a:t>
            </a:r>
          </a:p>
        </p:txBody>
      </p:sp>
    </p:spTree>
    <p:extLst>
      <p:ext uri="{BB962C8B-B14F-4D97-AF65-F5344CB8AC3E}">
        <p14:creationId xmlns:p14="http://schemas.microsoft.com/office/powerpoint/2010/main" val="2146751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1549142"/>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Notebooks overview</a:t>
            </a:r>
          </a:p>
          <a:p>
            <a:pPr>
              <a:lnSpc>
                <a:spcPct val="100000"/>
              </a:lnSpc>
              <a:spcBef>
                <a:spcPts val="1000"/>
              </a:spcBef>
            </a:pPr>
            <a:r>
              <a:rPr lang="en-US" dirty="0">
                <a:solidFill>
                  <a:srgbClr val="FFFFFF"/>
                </a:solidFill>
                <a:latin typeface="Segoe UI Light"/>
              </a:rPr>
              <a:t>Zeppelin</a:t>
            </a:r>
          </a:p>
          <a:p>
            <a:pPr>
              <a:lnSpc>
                <a:spcPct val="100000"/>
              </a:lnSpc>
              <a:spcBef>
                <a:spcPts val="1000"/>
              </a:spcBef>
            </a:pPr>
            <a:r>
              <a:rPr lang="en-US" dirty="0" err="1">
                <a:solidFill>
                  <a:srgbClr val="FFFFFF"/>
                </a:solidFill>
                <a:latin typeface="Segoe UI Light"/>
              </a:rPr>
              <a:t>Jupyter</a:t>
            </a: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21209048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Notebooks overview</a:t>
            </a:r>
          </a:p>
        </p:txBody>
      </p:sp>
    </p:spTree>
    <p:extLst>
      <p:ext uri="{BB962C8B-B14F-4D97-AF65-F5344CB8AC3E}">
        <p14:creationId xmlns:p14="http://schemas.microsoft.com/office/powerpoint/2010/main" val="4142423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Developing Spark apps with notebooks</a:t>
            </a:r>
          </a:p>
        </p:txBody>
      </p:sp>
      <p:sp>
        <p:nvSpPr>
          <p:cNvPr id="9" name="TextBox 8"/>
          <p:cNvSpPr txBox="1"/>
          <p:nvPr/>
        </p:nvSpPr>
        <p:spPr>
          <a:xfrm>
            <a:off x="1" y="1160885"/>
            <a:ext cx="7721600" cy="996647"/>
          </a:xfrm>
          <a:prstGeom prst="rect">
            <a:avLst/>
          </a:prstGeom>
          <a:noFill/>
        </p:spPr>
        <p:txBody>
          <a:bodyPr wrap="square" lIns="365760"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Jupyter and Zeppelin are two notebooks that work with Apache Spark </a:t>
            </a:r>
          </a:p>
        </p:txBody>
      </p:sp>
      <p:pic>
        <p:nvPicPr>
          <p:cNvPr id="6" name="Picture 5"/>
          <p:cNvPicPr>
            <a:picLocks noChangeAspect="1"/>
          </p:cNvPicPr>
          <p:nvPr/>
        </p:nvPicPr>
        <p:blipFill>
          <a:blip r:embed="rId3"/>
          <a:stretch>
            <a:fillRect/>
          </a:stretch>
        </p:blipFill>
        <p:spPr>
          <a:xfrm>
            <a:off x="1521741" y="2438399"/>
            <a:ext cx="3635582" cy="3817361"/>
          </a:xfrm>
          <a:prstGeom prst="rect">
            <a:avLst/>
          </a:prstGeom>
        </p:spPr>
      </p:pic>
      <p:grpSp>
        <p:nvGrpSpPr>
          <p:cNvPr id="13" name="Group 12"/>
          <p:cNvGrpSpPr/>
          <p:nvPr/>
        </p:nvGrpSpPr>
        <p:grpSpPr>
          <a:xfrm>
            <a:off x="7279154" y="2308280"/>
            <a:ext cx="3648020" cy="3648020"/>
            <a:chOff x="609600" y="2152892"/>
            <a:chExt cx="4528207" cy="4528207"/>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152892"/>
              <a:ext cx="4528207" cy="4528207"/>
            </a:xfrm>
            <a:prstGeom prst="rect">
              <a:avLst/>
            </a:prstGeom>
          </p:spPr>
        </p:pic>
        <p:pic>
          <p:nvPicPr>
            <p:cNvPr id="15" name="Picture 14"/>
            <p:cNvPicPr>
              <a:picLocks noChangeAspect="1"/>
            </p:cNvPicPr>
            <p:nvPr/>
          </p:nvPicPr>
          <p:blipFill>
            <a:blip r:embed="rId5"/>
            <a:stretch>
              <a:fillRect/>
            </a:stretch>
          </p:blipFill>
          <p:spPr>
            <a:xfrm>
              <a:off x="3137558" y="3937870"/>
              <a:ext cx="1806388" cy="330530"/>
            </a:xfrm>
            <a:prstGeom prst="rect">
              <a:avLst/>
            </a:prstGeom>
          </p:spPr>
        </p:pic>
      </p:grpSp>
      <p:cxnSp>
        <p:nvCxnSpPr>
          <p:cNvPr id="8" name="Straight Connector 7"/>
          <p:cNvCxnSpPr/>
          <p:nvPr/>
        </p:nvCxnSpPr>
        <p:spPr>
          <a:xfrm>
            <a:off x="6218238" y="2582863"/>
            <a:ext cx="0" cy="3424237"/>
          </a:xfrm>
          <a:prstGeom prst="line">
            <a:avLst/>
          </a:prstGeom>
          <a:ln w="63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321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err="1"/>
              <a:t>Jupyter</a:t>
            </a:r>
            <a:endParaRPr lang="en-US" sz="7200" dirty="0"/>
          </a:p>
        </p:txBody>
      </p:sp>
    </p:spTree>
    <p:extLst>
      <p:ext uri="{BB962C8B-B14F-4D97-AF65-F5344CB8AC3E}">
        <p14:creationId xmlns:p14="http://schemas.microsoft.com/office/powerpoint/2010/main" val="40714764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Jupyter</a:t>
            </a:r>
            <a:endParaRPr lang="en-US" dirty="0"/>
          </a:p>
        </p:txBody>
      </p:sp>
      <p:sp>
        <p:nvSpPr>
          <p:cNvPr id="4" name="TextBox 3"/>
          <p:cNvSpPr txBox="1"/>
          <p:nvPr/>
        </p:nvSpPr>
        <p:spPr>
          <a:xfrm>
            <a:off x="0" y="1063297"/>
            <a:ext cx="9220200" cy="2822904"/>
          </a:xfrm>
          <a:prstGeom prst="rect">
            <a:avLst/>
          </a:prstGeom>
          <a:noFill/>
        </p:spPr>
        <p:txBody>
          <a:bodyPr wrap="square" lIns="274281"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Language agnostic</a:t>
            </a:r>
          </a:p>
          <a:p>
            <a:pPr marL="195706" lvl="2" defTabSz="932597">
              <a:spcAft>
                <a:spcPts val="612"/>
              </a:spcAft>
            </a:pPr>
            <a:r>
              <a:rPr lang="en-US" sz="2400" dirty="0">
                <a:solidFill>
                  <a:schemeClr val="tx2"/>
                </a:solidFill>
                <a:latin typeface="+mj-lt"/>
              </a:rPr>
              <a:t>Supports a rich Read-Evaluate-Print-Loop (REPL) protocol Includes:</a:t>
            </a:r>
          </a:p>
          <a:p>
            <a:pPr marL="662004" lvl="3" defTabSz="932597">
              <a:spcAft>
                <a:spcPts val="612"/>
              </a:spcAft>
            </a:pPr>
            <a:r>
              <a:rPr lang="en-US" dirty="0" err="1">
                <a:gradFill>
                  <a:gsLst>
                    <a:gs pos="85321">
                      <a:srgbClr val="505050"/>
                    </a:gs>
                    <a:gs pos="57000">
                      <a:srgbClr val="505050"/>
                    </a:gs>
                  </a:gsLst>
                </a:gradFill>
              </a:rPr>
              <a:t>Jupyter</a:t>
            </a:r>
            <a:r>
              <a:rPr lang="en-US" dirty="0">
                <a:gradFill>
                  <a:gsLst>
                    <a:gs pos="85321">
                      <a:srgbClr val="505050"/>
                    </a:gs>
                    <a:gs pos="57000">
                      <a:srgbClr val="505050"/>
                    </a:gs>
                  </a:gsLst>
                </a:gradFill>
              </a:rPr>
              <a:t> notebook document format (.</a:t>
            </a:r>
            <a:r>
              <a:rPr lang="en-US" dirty="0" err="1">
                <a:gradFill>
                  <a:gsLst>
                    <a:gs pos="85321">
                      <a:srgbClr val="505050"/>
                    </a:gs>
                    <a:gs pos="57000">
                      <a:srgbClr val="505050"/>
                    </a:gs>
                  </a:gsLst>
                </a:gradFill>
              </a:rPr>
              <a:t>ipynb</a:t>
            </a:r>
            <a:r>
              <a:rPr lang="en-US" dirty="0">
                <a:gradFill>
                  <a:gsLst>
                    <a:gs pos="85321">
                      <a:srgbClr val="505050"/>
                    </a:gs>
                    <a:gs pos="57000">
                      <a:srgbClr val="505050"/>
                    </a:gs>
                  </a:gsLst>
                </a:gradFill>
              </a:rPr>
              <a:t>)</a:t>
            </a:r>
          </a:p>
          <a:p>
            <a:pPr marL="662004" lvl="3" defTabSz="932597">
              <a:spcAft>
                <a:spcPts val="612"/>
              </a:spcAft>
            </a:pPr>
            <a:r>
              <a:rPr lang="en-US" dirty="0" err="1">
                <a:gradFill>
                  <a:gsLst>
                    <a:gs pos="85321">
                      <a:srgbClr val="505050"/>
                    </a:gs>
                    <a:gs pos="57000">
                      <a:srgbClr val="505050"/>
                    </a:gs>
                  </a:gsLst>
                </a:gradFill>
                <a:hlinkClick r:id="rId3"/>
              </a:rPr>
              <a:t>Jupyter</a:t>
            </a:r>
            <a:r>
              <a:rPr lang="en-US" dirty="0">
                <a:gradFill>
                  <a:gsLst>
                    <a:gs pos="85321">
                      <a:srgbClr val="505050"/>
                    </a:gs>
                    <a:gs pos="57000">
                      <a:srgbClr val="505050"/>
                    </a:gs>
                  </a:gsLst>
                </a:gradFill>
                <a:hlinkClick r:id="rId3"/>
              </a:rPr>
              <a:t> interactive web-based notebook</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4"/>
              </a:rPr>
              <a:t>Jupyter</a:t>
            </a:r>
            <a:r>
              <a:rPr lang="en-US" dirty="0">
                <a:gradFill>
                  <a:gsLst>
                    <a:gs pos="85321">
                      <a:srgbClr val="505050"/>
                    </a:gs>
                    <a:gs pos="57000">
                      <a:srgbClr val="505050"/>
                    </a:gs>
                  </a:gsLst>
                </a:gradFill>
                <a:hlinkClick r:id="rId4"/>
              </a:rPr>
              <a:t> </a:t>
            </a:r>
            <a:r>
              <a:rPr lang="en-US" dirty="0" err="1">
                <a:gradFill>
                  <a:gsLst>
                    <a:gs pos="85321">
                      <a:srgbClr val="505050"/>
                    </a:gs>
                    <a:gs pos="57000">
                      <a:srgbClr val="505050"/>
                    </a:gs>
                  </a:gsLst>
                </a:gradFill>
                <a:hlinkClick r:id="rId4"/>
              </a:rPr>
              <a:t>Qt</a:t>
            </a:r>
            <a:r>
              <a:rPr lang="en-US" dirty="0">
                <a:gradFill>
                  <a:gsLst>
                    <a:gs pos="85321">
                      <a:srgbClr val="505050"/>
                    </a:gs>
                    <a:gs pos="57000">
                      <a:srgbClr val="505050"/>
                    </a:gs>
                  </a:gsLst>
                </a:gradFill>
                <a:hlinkClick r:id="rId4"/>
              </a:rPr>
              <a:t> console</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5"/>
              </a:rPr>
              <a:t>Jupyter</a:t>
            </a:r>
            <a:r>
              <a:rPr lang="en-US" dirty="0">
                <a:gradFill>
                  <a:gsLst>
                    <a:gs pos="85321">
                      <a:srgbClr val="505050"/>
                    </a:gs>
                    <a:gs pos="57000">
                      <a:srgbClr val="505050"/>
                    </a:gs>
                  </a:gsLst>
                </a:gradFill>
                <a:hlinkClick r:id="rId5"/>
              </a:rPr>
              <a:t> Terminal console</a:t>
            </a:r>
            <a:endParaRPr lang="en-US" dirty="0">
              <a:gradFill>
                <a:gsLst>
                  <a:gs pos="85321">
                    <a:srgbClr val="505050"/>
                  </a:gs>
                  <a:gs pos="57000">
                    <a:srgbClr val="505050"/>
                  </a:gs>
                </a:gsLst>
              </a:gradFill>
            </a:endParaRPr>
          </a:p>
          <a:p>
            <a:pPr marL="662004" lvl="3" defTabSz="932597">
              <a:spcAft>
                <a:spcPts val="612"/>
              </a:spcAft>
            </a:pPr>
            <a:r>
              <a:rPr lang="en-US" dirty="0">
                <a:gradFill>
                  <a:gsLst>
                    <a:gs pos="85321">
                      <a:srgbClr val="505050"/>
                    </a:gs>
                    <a:gs pos="57000">
                      <a:srgbClr val="505050"/>
                    </a:gs>
                  </a:gsLst>
                </a:gradFill>
                <a:hlinkClick r:id="rId6"/>
              </a:rPr>
              <a:t>Notebook viewer (</a:t>
            </a:r>
            <a:r>
              <a:rPr lang="en-US" dirty="0" err="1">
                <a:gradFill>
                  <a:gsLst>
                    <a:gs pos="85321">
                      <a:srgbClr val="505050"/>
                    </a:gs>
                    <a:gs pos="57000">
                      <a:srgbClr val="505050"/>
                    </a:gs>
                  </a:gsLst>
                </a:gradFill>
                <a:hlinkClick r:id="rId6"/>
              </a:rPr>
              <a:t>nbviewer</a:t>
            </a:r>
            <a:r>
              <a:rPr lang="en-US" dirty="0">
                <a:gradFill>
                  <a:gsLst>
                    <a:gs pos="85321">
                      <a:srgbClr val="505050"/>
                    </a:gs>
                    <a:gs pos="57000">
                      <a:srgbClr val="505050"/>
                    </a:gs>
                  </a:gsLst>
                </a:gradFill>
                <a:hlinkClick r:id="rId6"/>
              </a:rPr>
              <a:t>)</a:t>
            </a:r>
            <a:endParaRPr lang="en-US" dirty="0">
              <a:gradFill>
                <a:gsLst>
                  <a:gs pos="85321">
                    <a:srgbClr val="505050"/>
                  </a:gs>
                  <a:gs pos="57000">
                    <a:srgbClr val="505050"/>
                  </a:gs>
                </a:gsLst>
              </a:gradFill>
            </a:endParaRPr>
          </a:p>
          <a:p>
            <a:pPr marL="662004" lvl="3" defTabSz="932597">
              <a:spcAft>
                <a:spcPts val="612"/>
              </a:spcAft>
            </a:pPr>
            <a:r>
              <a:rPr lang="en-US" sz="1836" u="sng" dirty="0">
                <a:gradFill>
                  <a:gsLst>
                    <a:gs pos="85321">
                      <a:srgbClr val="505050"/>
                    </a:gs>
                    <a:gs pos="57000">
                      <a:srgbClr val="505050"/>
                    </a:gs>
                  </a:gsLst>
                </a:gradFill>
              </a:rPr>
              <a:t>Notebook widgets</a:t>
            </a:r>
          </a:p>
        </p:txBody>
      </p:sp>
      <p:sp>
        <p:nvSpPr>
          <p:cNvPr id="6" name="TextBox 5"/>
          <p:cNvSpPr txBox="1"/>
          <p:nvPr/>
        </p:nvSpPr>
        <p:spPr>
          <a:xfrm>
            <a:off x="5190368" y="6139543"/>
            <a:ext cx="2055739" cy="854982"/>
          </a:xfrm>
          <a:prstGeom prst="rect">
            <a:avLst/>
          </a:prstGeom>
          <a:noFill/>
        </p:spPr>
        <p:txBody>
          <a:bodyPr wrap="none" lIns="186521" tIns="149217" rIns="186521" bIns="149217" rtlCol="0">
            <a:noAutofit/>
          </a:bodyPr>
          <a:lstStyle/>
          <a:p>
            <a:pPr marL="0" lvl="2" algn="ctr" defTabSz="932597">
              <a:lnSpc>
                <a:spcPct val="90000"/>
              </a:lnSpc>
              <a:spcAft>
                <a:spcPts val="612"/>
              </a:spcAft>
            </a:pPr>
            <a:r>
              <a:rPr lang="en-US" dirty="0">
                <a:gradFill>
                  <a:gsLst>
                    <a:gs pos="85321">
                      <a:srgbClr val="505050"/>
                    </a:gs>
                    <a:gs pos="57000">
                      <a:srgbClr val="505050"/>
                    </a:gs>
                  </a:gsLst>
                </a:gradFill>
                <a:latin typeface="+mj-lt"/>
              </a:rPr>
              <a:t>See </a:t>
            </a:r>
            <a:r>
              <a:rPr lang="en-US" dirty="0">
                <a:gradFill>
                  <a:gsLst>
                    <a:gs pos="85321">
                      <a:srgbClr val="505050"/>
                    </a:gs>
                    <a:gs pos="57000">
                      <a:srgbClr val="505050"/>
                    </a:gs>
                  </a:gsLst>
                </a:gradFill>
                <a:latin typeface="+mj-lt"/>
                <a:hlinkClick r:id="rId7"/>
              </a:rPr>
              <a:t>full list here</a:t>
            </a:r>
            <a:endParaRPr lang="en-US" dirty="0">
              <a:gradFill>
                <a:gsLst>
                  <a:gs pos="85321">
                    <a:srgbClr val="505050"/>
                  </a:gs>
                  <a:gs pos="57000">
                    <a:srgbClr val="505050"/>
                  </a:gs>
                </a:gsLst>
              </a:gradFill>
              <a:latin typeface="+mj-lt"/>
            </a:endParaRPr>
          </a:p>
          <a:p>
            <a:pPr defTabSz="932597">
              <a:lnSpc>
                <a:spcPct val="90000"/>
              </a:lnSpc>
              <a:spcAft>
                <a:spcPts val="612"/>
              </a:spcAft>
            </a:pPr>
            <a:endParaRPr lang="en-US" sz="2448" dirty="0">
              <a:gradFill>
                <a:gsLst>
                  <a:gs pos="2917">
                    <a:srgbClr val="000000"/>
                  </a:gs>
                  <a:gs pos="30000">
                    <a:srgbClr val="000000"/>
                  </a:gs>
                </a:gsLst>
                <a:lin ang="5400000" scaled="0"/>
              </a:gradFill>
            </a:endParaRPr>
          </a:p>
        </p:txBody>
      </p:sp>
      <p:sp>
        <p:nvSpPr>
          <p:cNvPr id="7" name="TextBox 6"/>
          <p:cNvSpPr txBox="1"/>
          <p:nvPr/>
        </p:nvSpPr>
        <p:spPr>
          <a:xfrm>
            <a:off x="1" y="3983835"/>
            <a:ext cx="5007534" cy="932603"/>
          </a:xfrm>
          <a:prstGeom prst="rect">
            <a:avLst/>
          </a:prstGeom>
          <a:noFill/>
        </p:spPr>
        <p:txBody>
          <a:bodyPr wrap="square" lIns="274281" tIns="146283" rIns="182854" bIns="146283" rtlCol="0">
            <a:noAutofit/>
          </a:bodyPr>
          <a:lstStyle>
            <a:defPPr>
              <a:defRPr lang="en-US"/>
            </a:defPPr>
            <a:lvl1pPr>
              <a:defRPr>
                <a:solidFill>
                  <a:schemeClr val="tx1">
                    <a:lumMod val="65000"/>
                    <a:lumOff val="35000"/>
                  </a:schemeClr>
                </a:solidFill>
              </a:defRPr>
            </a:lvl1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8"/>
              </a:buBlip>
              <a:defRPr>
                <a:gradFill>
                  <a:gsLst>
                    <a:gs pos="85321">
                      <a:srgbClr val="505050"/>
                    </a:gs>
                    <a:gs pos="57000">
                      <a:srgbClr val="505050"/>
                    </a:gs>
                  </a:gsLst>
                </a:gradFill>
              </a:defRPr>
            </a:lvl3pPr>
            <a:lvl4pPr marL="1097280" lvl="3" indent="-448193">
              <a:spcAft>
                <a:spcPts val="600"/>
              </a:spcAft>
              <a:buBlip>
                <a:blip r:embed="rId8"/>
              </a:buBlip>
              <a:defRPr sz="1600">
                <a:gradFill>
                  <a:gsLst>
                    <a:gs pos="85321">
                      <a:srgbClr val="505050"/>
                    </a:gs>
                    <a:gs pos="57000">
                      <a:srgbClr val="505050"/>
                    </a:gs>
                  </a:gsLst>
                </a:gradFill>
              </a:defRPr>
            </a:lvl4pPr>
          </a:lstStyle>
          <a:p>
            <a:pPr marL="195706" lvl="2" indent="0" algn="ctr" defTabSz="932597">
              <a:buNone/>
            </a:pPr>
            <a:r>
              <a:rPr lang="en-US" sz="2400" dirty="0">
                <a:solidFill>
                  <a:srgbClr val="CB3B1D"/>
                </a:solidFill>
                <a:latin typeface="+mj-lt"/>
              </a:rPr>
              <a:t>Supported languages (kernels)</a:t>
            </a:r>
          </a:p>
          <a:p>
            <a:pPr defTabSz="932597"/>
            <a:endParaRPr lang="en-US" sz="1836" dirty="0">
              <a:solidFill>
                <a:srgbClr val="000000">
                  <a:lumMod val="65000"/>
                  <a:lumOff val="35000"/>
                </a:srgbClr>
              </a:solidFill>
            </a:endParaRPr>
          </a:p>
        </p:txBody>
      </p:sp>
      <p:pic>
        <p:nvPicPr>
          <p:cNvPr id="19" name="Picture 18"/>
          <p:cNvPicPr>
            <a:picLocks noChangeAspect="1"/>
          </p:cNvPicPr>
          <p:nvPr/>
        </p:nvPicPr>
        <p:blipFill rotWithShape="1">
          <a:blip r:embed="rId9"/>
          <a:srcRect l="79026" t="3708" r="2917" b="69087"/>
          <a:stretch/>
        </p:blipFill>
        <p:spPr>
          <a:xfrm>
            <a:off x="9093201" y="5116428"/>
            <a:ext cx="661926" cy="484336"/>
          </a:xfrm>
          <a:prstGeom prst="rect">
            <a:avLst/>
          </a:prstGeom>
        </p:spPr>
      </p:pic>
      <p:pic>
        <p:nvPicPr>
          <p:cNvPr id="20" name="Picture 19"/>
          <p:cNvPicPr>
            <a:picLocks noChangeAspect="1"/>
          </p:cNvPicPr>
          <p:nvPr/>
        </p:nvPicPr>
        <p:blipFill rotWithShape="1">
          <a:blip r:embed="rId9"/>
          <a:srcRect l="53790" t="3789" r="29359" b="69224"/>
          <a:stretch/>
        </p:blipFill>
        <p:spPr>
          <a:xfrm>
            <a:off x="6322194" y="5083230"/>
            <a:ext cx="708083" cy="550732"/>
          </a:xfrm>
          <a:prstGeom prst="rect">
            <a:avLst/>
          </a:prstGeom>
        </p:spPr>
      </p:pic>
      <p:pic>
        <p:nvPicPr>
          <p:cNvPr id="21" name="Picture 20"/>
          <p:cNvPicPr>
            <a:picLocks noChangeAspect="1"/>
          </p:cNvPicPr>
          <p:nvPr/>
        </p:nvPicPr>
        <p:blipFill rotWithShape="1">
          <a:blip r:embed="rId9"/>
          <a:srcRect l="30072" t="3879" r="57115" b="69456"/>
          <a:stretch/>
        </p:blipFill>
        <p:spPr>
          <a:xfrm>
            <a:off x="3589856" y="5020592"/>
            <a:ext cx="668816" cy="676008"/>
          </a:xfrm>
          <a:prstGeom prst="rect">
            <a:avLst/>
          </a:prstGeom>
        </p:spPr>
      </p:pic>
      <p:pic>
        <p:nvPicPr>
          <p:cNvPr id="22" name="Picture 21"/>
          <p:cNvPicPr>
            <a:picLocks noChangeAspect="1"/>
          </p:cNvPicPr>
          <p:nvPr/>
        </p:nvPicPr>
        <p:blipFill rotWithShape="1">
          <a:blip r:embed="rId9"/>
          <a:srcRect l="4365" t="5084" r="82873" b="70572"/>
          <a:stretch/>
        </p:blipFill>
        <p:spPr>
          <a:xfrm>
            <a:off x="850339" y="5045021"/>
            <a:ext cx="676960" cy="627150"/>
          </a:xfrm>
          <a:prstGeom prst="rect">
            <a:avLst/>
          </a:prstGeom>
        </p:spPr>
      </p:pic>
      <p:pic>
        <p:nvPicPr>
          <p:cNvPr id="23" name="Picture 22"/>
          <p:cNvPicPr>
            <a:picLocks noChangeAspect="1"/>
          </p:cNvPicPr>
          <p:nvPr/>
        </p:nvPicPr>
        <p:blipFill rotWithShape="1">
          <a:blip r:embed="rId9"/>
          <a:srcRect l="4183" t="36601" r="82776" b="36263"/>
          <a:stretch/>
        </p:blipFill>
        <p:spPr>
          <a:xfrm>
            <a:off x="1797258" y="5057295"/>
            <a:ext cx="596348" cy="602602"/>
          </a:xfrm>
          <a:prstGeom prst="rect">
            <a:avLst/>
          </a:prstGeom>
        </p:spPr>
      </p:pic>
      <p:pic>
        <p:nvPicPr>
          <p:cNvPr id="24" name="Picture 23"/>
          <p:cNvPicPr>
            <a:picLocks noChangeAspect="1"/>
          </p:cNvPicPr>
          <p:nvPr/>
        </p:nvPicPr>
        <p:blipFill rotWithShape="1">
          <a:blip r:embed="rId9"/>
          <a:srcRect l="3099" t="69636" r="81669" b="3866"/>
          <a:stretch/>
        </p:blipFill>
        <p:spPr>
          <a:xfrm>
            <a:off x="2679700" y="5085077"/>
            <a:ext cx="647516" cy="547038"/>
          </a:xfrm>
          <a:prstGeom prst="rect">
            <a:avLst/>
          </a:prstGeom>
        </p:spPr>
      </p:pic>
      <p:pic>
        <p:nvPicPr>
          <p:cNvPr id="25" name="Picture 24"/>
          <p:cNvPicPr>
            <a:picLocks noChangeAspect="1"/>
          </p:cNvPicPr>
          <p:nvPr/>
        </p:nvPicPr>
        <p:blipFill rotWithShape="1">
          <a:blip r:embed="rId9"/>
          <a:srcRect l="29767" t="36500" r="56687" b="36361"/>
          <a:stretch/>
        </p:blipFill>
        <p:spPr>
          <a:xfrm>
            <a:off x="4508500" y="5032953"/>
            <a:ext cx="669440" cy="651286"/>
          </a:xfrm>
          <a:prstGeom prst="rect">
            <a:avLst/>
          </a:prstGeom>
        </p:spPr>
      </p:pic>
      <p:pic>
        <p:nvPicPr>
          <p:cNvPr id="26" name="Picture 25"/>
          <p:cNvPicPr>
            <a:picLocks noChangeAspect="1"/>
          </p:cNvPicPr>
          <p:nvPr/>
        </p:nvPicPr>
        <p:blipFill rotWithShape="1">
          <a:blip r:embed="rId9"/>
          <a:srcRect l="31245" t="69595" r="58377" b="4118"/>
          <a:stretch/>
        </p:blipFill>
        <p:spPr>
          <a:xfrm>
            <a:off x="5514503" y="5018053"/>
            <a:ext cx="553688" cy="681086"/>
          </a:xfrm>
          <a:prstGeom prst="rect">
            <a:avLst/>
          </a:prstGeom>
        </p:spPr>
      </p:pic>
      <p:pic>
        <p:nvPicPr>
          <p:cNvPr id="27" name="Picture 26"/>
          <p:cNvPicPr>
            <a:picLocks noChangeAspect="1"/>
          </p:cNvPicPr>
          <p:nvPr/>
        </p:nvPicPr>
        <p:blipFill rotWithShape="1">
          <a:blip r:embed="rId9"/>
          <a:srcRect l="55706" t="40582" r="31187" b="41369"/>
          <a:stretch/>
        </p:blipFill>
        <p:spPr>
          <a:xfrm>
            <a:off x="7239832" y="5123457"/>
            <a:ext cx="703134" cy="470278"/>
          </a:xfrm>
          <a:prstGeom prst="rect">
            <a:avLst/>
          </a:prstGeom>
        </p:spPr>
      </p:pic>
      <p:pic>
        <p:nvPicPr>
          <p:cNvPr id="28" name="Picture 27"/>
          <p:cNvPicPr>
            <a:picLocks noChangeAspect="1"/>
          </p:cNvPicPr>
          <p:nvPr/>
        </p:nvPicPr>
        <p:blipFill rotWithShape="1">
          <a:blip r:embed="rId9"/>
          <a:srcRect l="53325" t="69901" r="28780" b="4158"/>
          <a:stretch/>
        </p:blipFill>
        <p:spPr>
          <a:xfrm>
            <a:off x="8165344" y="5116051"/>
            <a:ext cx="689046" cy="485090"/>
          </a:xfrm>
          <a:prstGeom prst="rect">
            <a:avLst/>
          </a:prstGeom>
        </p:spPr>
      </p:pic>
      <p:pic>
        <p:nvPicPr>
          <p:cNvPr id="29" name="Picture 28"/>
          <p:cNvPicPr>
            <a:picLocks noChangeAspect="1"/>
          </p:cNvPicPr>
          <p:nvPr/>
        </p:nvPicPr>
        <p:blipFill rotWithShape="1">
          <a:blip r:embed="rId9"/>
          <a:srcRect l="82013" t="38107" r="6055" b="37325"/>
          <a:stretch/>
        </p:blipFill>
        <p:spPr>
          <a:xfrm>
            <a:off x="9983820" y="5014072"/>
            <a:ext cx="689049" cy="689049"/>
          </a:xfrm>
          <a:prstGeom prst="rect">
            <a:avLst/>
          </a:prstGeom>
        </p:spPr>
      </p:pic>
      <p:pic>
        <p:nvPicPr>
          <p:cNvPr id="30" name="Picture 29"/>
          <p:cNvPicPr>
            <a:picLocks noChangeAspect="1"/>
          </p:cNvPicPr>
          <p:nvPr/>
        </p:nvPicPr>
        <p:blipFill rotWithShape="1">
          <a:blip r:embed="rId9"/>
          <a:srcRect l="81504" t="69356" r="5501" b="3732"/>
          <a:stretch/>
        </p:blipFill>
        <p:spPr>
          <a:xfrm>
            <a:off x="10939310" y="5033366"/>
            <a:ext cx="646786" cy="650461"/>
          </a:xfrm>
          <a:prstGeom prst="rect">
            <a:avLst/>
          </a:prstGeom>
        </p:spPr>
      </p:pic>
    </p:spTree>
    <p:extLst>
      <p:ext uri="{BB962C8B-B14F-4D97-AF65-F5344CB8AC3E}">
        <p14:creationId xmlns:p14="http://schemas.microsoft.com/office/powerpoint/2010/main" val="2664600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Zeppelin</a:t>
            </a:r>
          </a:p>
        </p:txBody>
      </p:sp>
    </p:spTree>
    <p:extLst>
      <p:ext uri="{BB962C8B-B14F-4D97-AF65-F5344CB8AC3E}">
        <p14:creationId xmlns:p14="http://schemas.microsoft.com/office/powerpoint/2010/main" val="37291669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Zeppelin architecture</a:t>
            </a:r>
          </a:p>
        </p:txBody>
      </p:sp>
      <p:grpSp>
        <p:nvGrpSpPr>
          <p:cNvPr id="3" name="Group 2"/>
          <p:cNvGrpSpPr/>
          <p:nvPr/>
        </p:nvGrpSpPr>
        <p:grpSpPr>
          <a:xfrm>
            <a:off x="280988" y="1616188"/>
            <a:ext cx="6458380" cy="4542297"/>
            <a:chOff x="435450" y="1260163"/>
            <a:chExt cx="6819690" cy="4542297"/>
          </a:xfrm>
        </p:grpSpPr>
        <p:grpSp>
          <p:nvGrpSpPr>
            <p:cNvPr id="28" name="Group 27"/>
            <p:cNvGrpSpPr/>
            <p:nvPr/>
          </p:nvGrpSpPr>
          <p:grpSpPr>
            <a:xfrm>
              <a:off x="631899" y="1593120"/>
              <a:ext cx="6623241" cy="4196289"/>
              <a:chOff x="1705892" y="1563329"/>
              <a:chExt cx="7516115" cy="5071291"/>
            </a:xfrm>
          </p:grpSpPr>
          <p:sp>
            <p:nvSpPr>
              <p:cNvPr id="4" name="Rectangle 3"/>
              <p:cNvSpPr/>
              <p:nvPr/>
            </p:nvSpPr>
            <p:spPr bwMode="auto">
              <a:xfrm>
                <a:off x="1705896" y="1563329"/>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Browser client</a:t>
                </a:r>
              </a:p>
            </p:txBody>
          </p:sp>
          <p:sp>
            <p:nvSpPr>
              <p:cNvPr id="5" name="Rectangle 4"/>
              <p:cNvSpPr/>
              <p:nvPr/>
            </p:nvSpPr>
            <p:spPr bwMode="auto">
              <a:xfrm>
                <a:off x="1705896" y="2843062"/>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Zeppelin server</a:t>
                </a:r>
              </a:p>
            </p:txBody>
          </p:sp>
          <p:sp>
            <p:nvSpPr>
              <p:cNvPr id="6" name="Rectangle 5"/>
              <p:cNvSpPr/>
              <p:nvPr/>
            </p:nvSpPr>
            <p:spPr bwMode="auto">
              <a:xfrm>
                <a:off x="1705896" y="3445934"/>
                <a:ext cx="3593352"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9" name="Rectangle 8"/>
              <p:cNvSpPr/>
              <p:nvPr/>
            </p:nvSpPr>
            <p:spPr bwMode="auto">
              <a:xfrm>
                <a:off x="5623126" y="3445934"/>
                <a:ext cx="3593966"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12" name="Rectangle 11"/>
              <p:cNvSpPr/>
              <p:nvPr/>
            </p:nvSpPr>
            <p:spPr bwMode="auto">
              <a:xfrm>
                <a:off x="1710811" y="4045829"/>
                <a:ext cx="3588437"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3" name="Rectangle 12"/>
              <p:cNvSpPr/>
              <p:nvPr/>
            </p:nvSpPr>
            <p:spPr bwMode="auto">
              <a:xfrm>
                <a:off x="5628041" y="4045829"/>
                <a:ext cx="3593966"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4" name="Rectangle 13"/>
              <p:cNvSpPr/>
              <p:nvPr/>
            </p:nvSpPr>
            <p:spPr bwMode="auto">
              <a:xfrm>
                <a:off x="1705892"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p>
            </p:txBody>
          </p:sp>
          <p:sp>
            <p:nvSpPr>
              <p:cNvPr id="15" name="Rectangle 14"/>
              <p:cNvSpPr/>
              <p:nvPr/>
            </p:nvSpPr>
            <p:spPr bwMode="auto">
              <a:xfrm>
                <a:off x="3282513"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Dep</a:t>
                </a:r>
              </a:p>
            </p:txBody>
          </p:sp>
          <p:sp>
            <p:nvSpPr>
              <p:cNvPr id="16" name="Rectangle 15"/>
              <p:cNvSpPr/>
              <p:nvPr/>
            </p:nvSpPr>
            <p:spPr bwMode="auto">
              <a:xfrm>
                <a:off x="5623121"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p>
            </p:txBody>
          </p:sp>
          <p:sp>
            <p:nvSpPr>
              <p:cNvPr id="17" name="Rectangle 16"/>
              <p:cNvSpPr/>
              <p:nvPr/>
            </p:nvSpPr>
            <p:spPr bwMode="auto">
              <a:xfrm>
                <a:off x="7204069"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r>
                  <a:rPr lang="en-US" sz="1632" dirty="0">
                    <a:solidFill>
                      <a:srgbClr val="FFFFFF"/>
                    </a:solidFill>
                    <a:ea typeface="Segoe UI" pitchFamily="34" charset="0"/>
                    <a:cs typeface="Segoe UI" pitchFamily="34" charset="0"/>
                  </a:rPr>
                  <a:t> SQL</a:t>
                </a:r>
              </a:p>
            </p:txBody>
          </p:sp>
          <p:cxnSp>
            <p:nvCxnSpPr>
              <p:cNvPr id="21" name="Straight Arrow Connector 20"/>
              <p:cNvCxnSpPr>
                <a:stCxn id="4" idx="2"/>
                <a:endCxn id="5" idx="0"/>
              </p:cNvCxnSpPr>
              <p:nvPr/>
            </p:nvCxnSpPr>
            <p:spPr>
              <a:xfrm>
                <a:off x="5461494" y="2005356"/>
                <a:ext cx="0" cy="837706"/>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2306" y="2166512"/>
                <a:ext cx="2727548" cy="538752"/>
              </a:xfrm>
              <a:prstGeom prst="rect">
                <a:avLst/>
              </a:prstGeom>
              <a:noFill/>
            </p:spPr>
            <p:txBody>
              <a:bodyPr wrap="none" lIns="186521" tIns="149217" rIns="186521" bIns="149217" rtlCol="0" anchor="ctr">
                <a:noAutofit/>
              </a:bodyPr>
              <a:lstStyle/>
              <a:p>
                <a:pPr defTabSz="932597">
                  <a:lnSpc>
                    <a:spcPct val="90000"/>
                  </a:lnSpc>
                  <a:spcAft>
                    <a:spcPts val="612"/>
                  </a:spcAft>
                </a:pPr>
                <a:r>
                  <a:rPr lang="en-US" sz="1600" dirty="0">
                    <a:solidFill>
                      <a:srgbClr val="000000">
                        <a:lumMod val="65000"/>
                        <a:lumOff val="35000"/>
                      </a:srgbClr>
                    </a:solidFill>
                  </a:rPr>
                  <a:t>HTTP Rest  Websocket</a:t>
                </a:r>
              </a:p>
            </p:txBody>
          </p:sp>
          <p:sp>
            <p:nvSpPr>
              <p:cNvPr id="24" name="TextBox 23"/>
              <p:cNvSpPr txBox="1"/>
              <p:nvPr/>
            </p:nvSpPr>
            <p:spPr>
              <a:xfrm>
                <a:off x="4860959"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sp>
            <p:nvSpPr>
              <p:cNvPr id="25" name="Oval 24"/>
              <p:cNvSpPr/>
              <p:nvPr/>
            </p:nvSpPr>
            <p:spPr bwMode="auto">
              <a:xfrm>
                <a:off x="5787540" y="5529551"/>
                <a:ext cx="1095721" cy="1105069"/>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Spark</a:t>
                </a:r>
              </a:p>
            </p:txBody>
          </p:sp>
          <p:sp>
            <p:nvSpPr>
              <p:cNvPr id="31" name="TextBox 30"/>
              <p:cNvSpPr txBox="1"/>
              <p:nvPr/>
            </p:nvSpPr>
            <p:spPr>
              <a:xfrm>
                <a:off x="8782870"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grpSp>
        <p:sp>
          <p:nvSpPr>
            <p:cNvPr id="29" name="Rectangle 28"/>
            <p:cNvSpPr/>
            <p:nvPr/>
          </p:nvSpPr>
          <p:spPr bwMode="auto">
            <a:xfrm>
              <a:off x="435450" y="1260163"/>
              <a:ext cx="6758866" cy="4472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34" name="Oval 33"/>
            <p:cNvSpPr/>
            <p:nvPr/>
          </p:nvSpPr>
          <p:spPr bwMode="auto">
            <a:xfrm>
              <a:off x="2163890" y="4888060"/>
              <a:ext cx="965554" cy="9144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Maven</a:t>
              </a:r>
            </a:p>
          </p:txBody>
        </p:sp>
      </p:grpSp>
      <p:sp>
        <p:nvSpPr>
          <p:cNvPr id="36" name="TextBox 35"/>
          <p:cNvSpPr txBox="1"/>
          <p:nvPr/>
        </p:nvSpPr>
        <p:spPr>
          <a:xfrm>
            <a:off x="7059469" y="1748479"/>
            <a:ext cx="4936113" cy="2413487"/>
          </a:xfrm>
          <a:prstGeom prst="rect">
            <a:avLst/>
          </a:prstGeom>
          <a:noFill/>
        </p:spPr>
        <p:txBody>
          <a:bodyPr wrap="square" lIns="91440" tIns="91440" rIns="91440" bIns="91440"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3"/>
              </a:buBlip>
              <a:defRPr>
                <a:gradFill>
                  <a:gsLst>
                    <a:gs pos="85321">
                      <a:srgbClr val="505050"/>
                    </a:gs>
                    <a:gs pos="57000">
                      <a:srgbClr val="505050"/>
                    </a:gs>
                  </a:gsLst>
                </a:gradFill>
              </a:defRPr>
            </a:lvl3pPr>
            <a:lvl4pPr marL="1097280" lvl="3" indent="-448193">
              <a:spcAft>
                <a:spcPts val="600"/>
              </a:spcAft>
              <a:buBlip>
                <a:blip r:embed="rId3"/>
              </a:buBlip>
              <a:defRPr sz="1600">
                <a:gradFill>
                  <a:gsLst>
                    <a:gs pos="85321">
                      <a:srgbClr val="505050"/>
                    </a:gs>
                    <a:gs pos="57000">
                      <a:srgbClr val="505050"/>
                    </a:gs>
                  </a:gsLst>
                </a:gradFill>
              </a:defRPr>
            </a:lvl4pPr>
          </a:lstStyle>
          <a:p>
            <a:pPr defTabSz="932597"/>
            <a:r>
              <a:rPr lang="en-US" sz="2400" dirty="0">
                <a:solidFill>
                  <a:srgbClr val="000000">
                    <a:lumMod val="65000"/>
                    <a:lumOff val="35000"/>
                  </a:srgbClr>
                </a:solidFill>
                <a:latin typeface="+mj-lt"/>
              </a:rPr>
              <a:t>Apache Spark is supported in Zeppelin with the Spark interpreter group, which consists of four interpreters.</a:t>
            </a:r>
          </a:p>
        </p:txBody>
      </p:sp>
      <p:graphicFrame>
        <p:nvGraphicFramePr>
          <p:cNvPr id="7" name="Table 6"/>
          <p:cNvGraphicFramePr>
            <a:graphicFrameLocks noGrp="1"/>
          </p:cNvGraphicFramePr>
          <p:nvPr>
            <p:extLst>
              <p:ext uri="{D42A27DB-BD31-4B8C-83A1-F6EECF244321}">
                <p14:modId xmlns:p14="http://schemas.microsoft.com/office/powerpoint/2010/main" val="3152784831"/>
              </p:ext>
            </p:extLst>
          </p:nvPr>
        </p:nvGraphicFramePr>
        <p:xfrm>
          <a:off x="7138915" y="3506925"/>
          <a:ext cx="4856667" cy="2192836"/>
        </p:xfrm>
        <a:graphic>
          <a:graphicData uri="http://schemas.openxmlformats.org/drawingml/2006/table">
            <a:tbl>
              <a:tblPr firstRow="1" bandRow="1">
                <a:tableStyleId>{91EBBBCC-DAD2-459C-BE2E-F6DE35CF9A28}</a:tableStyleId>
              </a:tblPr>
              <a:tblGrid>
                <a:gridCol w="823986">
                  <a:extLst>
                    <a:ext uri="{9D8B030D-6E8A-4147-A177-3AD203B41FA5}">
                      <a16:colId xmlns="" xmlns:a16="http://schemas.microsoft.com/office/drawing/2014/main" val="20000"/>
                    </a:ext>
                  </a:extLst>
                </a:gridCol>
                <a:gridCol w="1504950">
                  <a:extLst>
                    <a:ext uri="{9D8B030D-6E8A-4147-A177-3AD203B41FA5}">
                      <a16:colId xmlns="" xmlns:a16="http://schemas.microsoft.com/office/drawing/2014/main" val="20001"/>
                    </a:ext>
                  </a:extLst>
                </a:gridCol>
                <a:gridCol w="2527731">
                  <a:extLst>
                    <a:ext uri="{9D8B030D-6E8A-4147-A177-3AD203B41FA5}">
                      <a16:colId xmlns="" xmlns:a16="http://schemas.microsoft.com/office/drawing/2014/main" val="20002"/>
                    </a:ext>
                  </a:extLst>
                </a:gridCol>
              </a:tblGrid>
              <a:tr h="354152">
                <a:tc>
                  <a:txBody>
                    <a:bodyPr/>
                    <a:lstStyle/>
                    <a:p>
                      <a:r>
                        <a:rPr lang="en-US" sz="1200" dirty="0"/>
                        <a:t>Name</a:t>
                      </a:r>
                    </a:p>
                  </a:txBody>
                  <a:tcPr marR="45720" marT="91440">
                    <a:solidFill>
                      <a:srgbClr val="DC3C00"/>
                    </a:solidFill>
                  </a:tcPr>
                </a:tc>
                <a:tc>
                  <a:txBody>
                    <a:bodyPr/>
                    <a:lstStyle/>
                    <a:p>
                      <a:r>
                        <a:rPr lang="en-US" sz="1200" dirty="0"/>
                        <a:t>Class</a:t>
                      </a:r>
                    </a:p>
                  </a:txBody>
                  <a:tcPr marR="45720" marT="91440">
                    <a:solidFill>
                      <a:srgbClr val="DC3C00"/>
                    </a:solidFill>
                  </a:tcPr>
                </a:tc>
                <a:tc>
                  <a:txBody>
                    <a:bodyPr/>
                    <a:lstStyle/>
                    <a:p>
                      <a:r>
                        <a:rPr lang="en-US" sz="1200" dirty="0"/>
                        <a:t>Description</a:t>
                      </a:r>
                    </a:p>
                  </a:txBody>
                  <a:tcPr marR="45720" marT="91440">
                    <a:solidFill>
                      <a:srgbClr val="DC3C00"/>
                    </a:solidFill>
                  </a:tcPr>
                </a:tc>
                <a:extLst>
                  <a:ext uri="{0D108BD9-81ED-4DB2-BD59-A6C34878D82A}">
                    <a16:rowId xmlns="" xmlns:a16="http://schemas.microsoft.com/office/drawing/2014/main" val="10000"/>
                  </a:ext>
                </a:extLst>
              </a:tr>
              <a:tr h="611278">
                <a:tc>
                  <a:txBody>
                    <a:bodyPr/>
                    <a:lstStyle/>
                    <a:p>
                      <a:r>
                        <a:rPr lang="en-US" sz="1200" dirty="0">
                          <a:solidFill>
                            <a:schemeClr val="tx2"/>
                          </a:solidFill>
                        </a:rPr>
                        <a:t>%spark</a:t>
                      </a:r>
                    </a:p>
                  </a:txBody>
                  <a:tcPr marR="45720" marT="91440">
                    <a:solidFill>
                      <a:schemeClr val="bg1">
                        <a:lumMod val="85000"/>
                      </a:schemeClr>
                    </a:solidFill>
                  </a:tcPr>
                </a:tc>
                <a:tc>
                  <a:txBody>
                    <a:bodyPr/>
                    <a:lstStyle/>
                    <a:p>
                      <a:r>
                        <a:rPr lang="en-US" sz="1200" dirty="0" err="1">
                          <a:solidFill>
                            <a:schemeClr val="tx2"/>
                          </a:solidFill>
                        </a:rPr>
                        <a:t>SparkInterpreter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Creates </a:t>
                      </a:r>
                      <a:r>
                        <a:rPr lang="en-US" sz="1200" dirty="0" err="1">
                          <a:solidFill>
                            <a:schemeClr val="tx2"/>
                          </a:solidFill>
                        </a:rPr>
                        <a:t>SparkContext</a:t>
                      </a:r>
                      <a:r>
                        <a:rPr lang="en-US" sz="1200" dirty="0">
                          <a:solidFill>
                            <a:schemeClr val="tx2"/>
                          </a:solidFill>
                        </a:rPr>
                        <a:t> and provides </a:t>
                      </a:r>
                      <a:r>
                        <a:rPr lang="en-US" sz="1200" dirty="0" err="1">
                          <a:solidFill>
                            <a:schemeClr val="tx2"/>
                          </a:solidFill>
                        </a:rPr>
                        <a:t>scala</a:t>
                      </a:r>
                      <a:r>
                        <a:rPr lang="en-US" sz="1200" dirty="0">
                          <a:solidFill>
                            <a:schemeClr val="tx2"/>
                          </a:solidFill>
                        </a:rPr>
                        <a:t> environment</a:t>
                      </a:r>
                    </a:p>
                  </a:txBody>
                  <a:tcPr marR="45720" marT="91440">
                    <a:solidFill>
                      <a:schemeClr val="bg1">
                        <a:lumMod val="85000"/>
                      </a:schemeClr>
                    </a:solidFill>
                  </a:tcPr>
                </a:tc>
                <a:extLst>
                  <a:ext uri="{0D108BD9-81ED-4DB2-BD59-A6C34878D82A}">
                    <a16:rowId xmlns="" xmlns:a16="http://schemas.microsoft.com/office/drawing/2014/main" val="10001"/>
                  </a:ext>
                </a:extLst>
              </a:tr>
              <a:tr h="436627">
                <a:tc>
                  <a:txBody>
                    <a:bodyPr/>
                    <a:lstStyle/>
                    <a:p>
                      <a:r>
                        <a:rPr lang="en-US" sz="1200" dirty="0">
                          <a:solidFill>
                            <a:schemeClr val="tx2"/>
                          </a:solidFill>
                        </a:rPr>
                        <a:t>%</a:t>
                      </a:r>
                      <a:r>
                        <a:rPr lang="en-US" sz="1200" dirty="0" err="1">
                          <a:solidFill>
                            <a:schemeClr val="tx2"/>
                          </a:solidFill>
                        </a:rPr>
                        <a:t>pyspark</a:t>
                      </a:r>
                      <a:endParaRPr lang="en-US" sz="1200" dirty="0">
                        <a:solidFill>
                          <a:schemeClr val="tx2"/>
                        </a:solidFill>
                      </a:endParaRPr>
                    </a:p>
                  </a:txBody>
                  <a:tcPr marR="45720" marT="91440">
                    <a:solidFill>
                      <a:schemeClr val="bg1">
                        <a:lumMod val="95000"/>
                      </a:schemeClr>
                    </a:solidFill>
                  </a:tcPr>
                </a:tc>
                <a:tc>
                  <a:txBody>
                    <a:bodyPr/>
                    <a:lstStyle/>
                    <a:p>
                      <a:r>
                        <a:rPr lang="en-US" sz="1200" dirty="0" err="1">
                          <a:solidFill>
                            <a:schemeClr val="tx2"/>
                          </a:solidFill>
                        </a:rPr>
                        <a:t>PySparkInterpreter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Provides python environment</a:t>
                      </a:r>
                    </a:p>
                  </a:txBody>
                  <a:tcPr marR="45720" marT="91440">
                    <a:solidFill>
                      <a:schemeClr val="bg1">
                        <a:lumMod val="95000"/>
                      </a:schemeClr>
                    </a:solidFill>
                  </a:tcPr>
                </a:tc>
                <a:extLst>
                  <a:ext uri="{0D108BD9-81ED-4DB2-BD59-A6C34878D82A}">
                    <a16:rowId xmlns="" xmlns:a16="http://schemas.microsoft.com/office/drawing/2014/main" val="10002"/>
                  </a:ext>
                </a:extLst>
              </a:tr>
              <a:tr h="436627">
                <a:tc>
                  <a:txBody>
                    <a:bodyPr/>
                    <a:lstStyle/>
                    <a:p>
                      <a:r>
                        <a:rPr lang="en-US" sz="1200" dirty="0">
                          <a:solidFill>
                            <a:schemeClr val="tx2"/>
                          </a:solidFill>
                        </a:rPr>
                        <a:t>%</a:t>
                      </a:r>
                      <a:r>
                        <a:rPr lang="en-US" sz="1200" dirty="0" err="1">
                          <a:solidFill>
                            <a:schemeClr val="tx2"/>
                          </a:solidFill>
                        </a:rPr>
                        <a:t>sql</a:t>
                      </a:r>
                      <a:endParaRPr lang="en-US" sz="1200" dirty="0">
                        <a:solidFill>
                          <a:schemeClr val="tx2"/>
                        </a:solidFill>
                      </a:endParaRPr>
                    </a:p>
                  </a:txBody>
                  <a:tcPr marR="45720" marT="91440">
                    <a:solidFill>
                      <a:schemeClr val="bg1">
                        <a:lumMod val="85000"/>
                      </a:schemeClr>
                    </a:solidFill>
                  </a:tcP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200" dirty="0" err="1">
                          <a:solidFill>
                            <a:schemeClr val="tx2"/>
                          </a:solidFill>
                        </a:rPr>
                        <a:t>SparkSQLInterpreter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Provides SQL environment</a:t>
                      </a:r>
                    </a:p>
                  </a:txBody>
                  <a:tcPr marR="45720" marT="91440">
                    <a:solidFill>
                      <a:schemeClr val="bg1">
                        <a:lumMod val="85000"/>
                      </a:schemeClr>
                    </a:solidFill>
                  </a:tcPr>
                </a:tc>
                <a:extLst>
                  <a:ext uri="{0D108BD9-81ED-4DB2-BD59-A6C34878D82A}">
                    <a16:rowId xmlns="" xmlns:a16="http://schemas.microsoft.com/office/drawing/2014/main" val="10003"/>
                  </a:ext>
                </a:extLst>
              </a:tr>
              <a:tr h="354152">
                <a:tc>
                  <a:txBody>
                    <a:bodyPr/>
                    <a:lstStyle/>
                    <a:p>
                      <a:r>
                        <a:rPr lang="en-US" sz="1200" dirty="0">
                          <a:solidFill>
                            <a:schemeClr val="tx2"/>
                          </a:solidFill>
                        </a:rPr>
                        <a:t>%dep</a:t>
                      </a:r>
                    </a:p>
                  </a:txBody>
                  <a:tcPr marR="45720" marT="91440">
                    <a:solidFill>
                      <a:schemeClr val="bg1">
                        <a:lumMod val="95000"/>
                      </a:schemeClr>
                    </a:solidFill>
                  </a:tcPr>
                </a:tc>
                <a:tc>
                  <a:txBody>
                    <a:bodyPr/>
                    <a:lstStyle/>
                    <a:p>
                      <a:r>
                        <a:rPr lang="en-US" sz="1200" dirty="0" err="1">
                          <a:solidFill>
                            <a:schemeClr val="tx2"/>
                          </a:solidFill>
                        </a:rPr>
                        <a:t>DepInterpreter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Dependency loader</a:t>
                      </a:r>
                    </a:p>
                  </a:txBody>
                  <a:tcPr marR="45720" marT="91440">
                    <a:solidFill>
                      <a:schemeClr val="bg1">
                        <a:lumMod val="95000"/>
                      </a:schemeClr>
                    </a:solidFill>
                  </a:tcPr>
                </a:tc>
                <a:extLst>
                  <a:ext uri="{0D108BD9-81ED-4DB2-BD59-A6C34878D82A}">
                    <a16:rowId xmlns="" xmlns:a16="http://schemas.microsoft.com/office/drawing/2014/main" val="10004"/>
                  </a:ext>
                </a:extLst>
              </a:tr>
            </a:tbl>
          </a:graphicData>
        </a:graphic>
      </p:graphicFrame>
      <p:cxnSp>
        <p:nvCxnSpPr>
          <p:cNvPr id="23" name="Straight Arrow Connector 22"/>
          <p:cNvCxnSpPr>
            <a:stCxn id="15" idx="2"/>
            <a:endCxn id="34" idx="0"/>
          </p:cNvCxnSpPr>
          <p:nvPr/>
        </p:nvCxnSpPr>
        <p:spPr>
          <a:xfrm flipH="1">
            <a:off x="2375055" y="4863085"/>
            <a:ext cx="2054" cy="38100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2"/>
            <a:endCxn id="25" idx="0"/>
          </p:cNvCxnSpPr>
          <p:nvPr/>
        </p:nvCxnSpPr>
        <p:spPr>
          <a:xfrm>
            <a:off x="4330390" y="4863085"/>
            <a:ext cx="51" cy="367949"/>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59470" y="6405277"/>
            <a:ext cx="5377006" cy="395416"/>
          </a:xfrm>
          <a:prstGeom prst="rect">
            <a:avLst/>
          </a:prstGeom>
          <a:noFill/>
        </p:spPr>
        <p:txBody>
          <a:bodyPr wrap="square" lIns="182880" tIns="146304" rIns="182880" bIns="146304" rtlCol="0">
            <a:noAutofit/>
          </a:bodyPr>
          <a:lstStyle/>
          <a:p>
            <a:pPr algn="r">
              <a:lnSpc>
                <a:spcPct val="90000"/>
              </a:lnSpc>
              <a:spcAft>
                <a:spcPts val="600"/>
              </a:spcAft>
            </a:pPr>
            <a:r>
              <a:rPr lang="en-US" sz="1100" dirty="0">
                <a:gradFill>
                  <a:gsLst>
                    <a:gs pos="2917">
                      <a:schemeClr val="tx1"/>
                    </a:gs>
                    <a:gs pos="30000">
                      <a:schemeClr val="tx1"/>
                    </a:gs>
                  </a:gsLst>
                  <a:lin ang="5400000" scaled="0"/>
                </a:gradFill>
              </a:rPr>
              <a:t>Zeppelin is not installed as part of default cluster. Additional steps required.</a:t>
            </a:r>
          </a:p>
        </p:txBody>
      </p:sp>
    </p:spTree>
    <p:extLst>
      <p:ext uri="{BB962C8B-B14F-4D97-AF65-F5344CB8AC3E}">
        <p14:creationId xmlns:p14="http://schemas.microsoft.com/office/powerpoint/2010/main" val="2206672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err="1"/>
              <a:t>Jupyter</a:t>
            </a:r>
            <a:r>
              <a:rPr lang="en-US" dirty="0"/>
              <a:t> notebook</a:t>
            </a:r>
          </a:p>
        </p:txBody>
      </p:sp>
    </p:spTree>
    <p:extLst>
      <p:ext uri="{BB962C8B-B14F-4D97-AF65-F5344CB8AC3E}">
        <p14:creationId xmlns:p14="http://schemas.microsoft.com/office/powerpoint/2010/main" val="1028120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Towards a Faster Distributed Processing Framework </a:t>
            </a:r>
          </a:p>
        </p:txBody>
      </p:sp>
    </p:spTree>
    <p:extLst>
      <p:ext uri="{BB962C8B-B14F-4D97-AF65-F5344CB8AC3E}">
        <p14:creationId xmlns:p14="http://schemas.microsoft.com/office/powerpoint/2010/main" val="3653970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9987"/>
          <a:stretch/>
        </p:blipFill>
        <p:spPr>
          <a:xfrm>
            <a:off x="960438" y="479425"/>
            <a:ext cx="10515600" cy="5909661"/>
          </a:xfrm>
          <a:prstGeom prst="rect">
            <a:avLst/>
          </a:prstGeom>
          <a:ln w="63500">
            <a:solidFill>
              <a:srgbClr val="DC3C00"/>
            </a:solidFill>
          </a:ln>
        </p:spPr>
      </p:pic>
      <p:sp>
        <p:nvSpPr>
          <p:cNvPr id="4" name="Rectangle 3"/>
          <p:cNvSpPr/>
          <p:nvPr/>
        </p:nvSpPr>
        <p:spPr bwMode="auto">
          <a:xfrm>
            <a:off x="7958138" y="646484"/>
            <a:ext cx="2414587" cy="52509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8081963" y="3255239"/>
            <a:ext cx="1762125" cy="175967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33454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489" b="57050"/>
          <a:stretch/>
        </p:blipFill>
        <p:spPr>
          <a:xfrm>
            <a:off x="960438" y="2197157"/>
            <a:ext cx="10515600" cy="2600211"/>
          </a:xfrm>
          <a:prstGeom prst="rect">
            <a:avLst/>
          </a:prstGeom>
          <a:ln w="63500">
            <a:solidFill>
              <a:srgbClr val="DC3C00"/>
            </a:solidFill>
          </a:ln>
        </p:spPr>
      </p:pic>
      <p:pic>
        <p:nvPicPr>
          <p:cNvPr id="4" name="Picture 3"/>
          <p:cNvPicPr>
            <a:picLocks noChangeAspect="1"/>
          </p:cNvPicPr>
          <p:nvPr/>
        </p:nvPicPr>
        <p:blipFill>
          <a:blip r:embed="rId4"/>
          <a:stretch>
            <a:fillRect/>
          </a:stretch>
        </p:blipFill>
        <p:spPr>
          <a:xfrm>
            <a:off x="8342821" y="2980031"/>
            <a:ext cx="2282283" cy="2452127"/>
          </a:xfrm>
          <a:prstGeom prst="rect">
            <a:avLst/>
          </a:prstGeom>
          <a:ln w="63500">
            <a:solidFill>
              <a:srgbClr val="DC3C00"/>
            </a:solidFill>
          </a:ln>
        </p:spPr>
      </p:pic>
    </p:spTree>
    <p:extLst>
      <p:ext uri="{BB962C8B-B14F-4D97-AF65-F5344CB8AC3E}">
        <p14:creationId xmlns:p14="http://schemas.microsoft.com/office/powerpoint/2010/main" val="24517307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094" b="50255"/>
          <a:stretch/>
        </p:blipFill>
        <p:spPr>
          <a:xfrm>
            <a:off x="1029448" y="2404940"/>
            <a:ext cx="10515600" cy="3257607"/>
          </a:xfrm>
          <a:prstGeom prst="rect">
            <a:avLst/>
          </a:prstGeom>
          <a:ln w="63500">
            <a:solidFill>
              <a:srgbClr val="DC3C00"/>
            </a:solidFill>
          </a:ln>
        </p:spPr>
      </p:pic>
      <p:sp>
        <p:nvSpPr>
          <p:cNvPr id="4" name="Rectangle 3"/>
          <p:cNvSpPr/>
          <p:nvPr/>
        </p:nvSpPr>
        <p:spPr bwMode="auto">
          <a:xfrm>
            <a:off x="10165896" y="2724267"/>
            <a:ext cx="1346199" cy="367929"/>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3778351" y="583058"/>
            <a:ext cx="5257143" cy="1180952"/>
          </a:xfrm>
          <a:prstGeom prst="rect">
            <a:avLst/>
          </a:prstGeom>
          <a:ln w="63500">
            <a:solidFill>
              <a:srgbClr val="DC3C00"/>
            </a:solidFill>
          </a:ln>
        </p:spPr>
      </p:pic>
      <p:pic>
        <p:nvPicPr>
          <p:cNvPr id="6" name="Picture 5"/>
          <p:cNvPicPr>
            <a:picLocks noChangeAspect="1"/>
          </p:cNvPicPr>
          <p:nvPr/>
        </p:nvPicPr>
        <p:blipFill rotWithShape="1">
          <a:blip r:embed="rId5"/>
          <a:srcRect l="2476" t="26940" r="4937" b="31425"/>
          <a:stretch/>
        </p:blipFill>
        <p:spPr>
          <a:xfrm>
            <a:off x="10318750" y="2752590"/>
            <a:ext cx="1040492" cy="311285"/>
          </a:xfrm>
          <a:prstGeom prst="rect">
            <a:avLst/>
          </a:prstGeom>
        </p:spPr>
      </p:pic>
    </p:spTree>
    <p:extLst>
      <p:ext uri="{BB962C8B-B14F-4D97-AF65-F5344CB8AC3E}">
        <p14:creationId xmlns:p14="http://schemas.microsoft.com/office/powerpoint/2010/main" val="2478816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960438" y="494393"/>
            <a:ext cx="10515600" cy="5730875"/>
            <a:chOff x="960438" y="494393"/>
            <a:chExt cx="11822112" cy="5730875"/>
          </a:xfrm>
        </p:grpSpPr>
        <p:pic>
          <p:nvPicPr>
            <p:cNvPr id="4" name="Picture 3"/>
            <p:cNvPicPr>
              <a:picLocks noChangeAspect="1"/>
            </p:cNvPicPr>
            <p:nvPr/>
          </p:nvPicPr>
          <p:blipFill rotWithShape="1">
            <a:blip r:embed="rId3"/>
            <a:srcRect r="7263" b="22003"/>
            <a:stretch/>
          </p:blipFill>
          <p:spPr>
            <a:xfrm>
              <a:off x="960438" y="494393"/>
              <a:ext cx="11822112" cy="5730875"/>
            </a:xfrm>
            <a:prstGeom prst="rect">
              <a:avLst/>
            </a:prstGeom>
            <a:ln w="63500">
              <a:solidFill>
                <a:srgbClr val="DC3C00"/>
              </a:solidFill>
            </a:ln>
          </p:spPr>
        </p:pic>
        <p:sp>
          <p:nvSpPr>
            <p:cNvPr id="2" name="Rectangle 1"/>
            <p:cNvSpPr/>
            <p:nvPr/>
          </p:nvSpPr>
          <p:spPr bwMode="auto">
            <a:xfrm>
              <a:off x="4686300" y="2257425"/>
              <a:ext cx="3371850" cy="228600"/>
            </a:xfrm>
            <a:prstGeom prst="rect">
              <a:avLst/>
            </a:prstGeom>
            <a:solidFill>
              <a:srgbClr val="FFFFCC">
                <a:alpha val="62745"/>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5" name="Picture 4"/>
          <p:cNvPicPr>
            <a:picLocks noChangeAspect="1"/>
          </p:cNvPicPr>
          <p:nvPr/>
        </p:nvPicPr>
        <p:blipFill rotWithShape="1">
          <a:blip r:embed="rId4"/>
          <a:srcRect l="2476" t="26940" r="4937" b="31425"/>
          <a:stretch/>
        </p:blipFill>
        <p:spPr>
          <a:xfrm>
            <a:off x="10272563" y="885690"/>
            <a:ext cx="1148591" cy="347798"/>
          </a:xfrm>
          <a:prstGeom prst="rect">
            <a:avLst/>
          </a:prstGeom>
        </p:spPr>
      </p:pic>
      <p:sp>
        <p:nvSpPr>
          <p:cNvPr id="6" name="Rectangle 5"/>
          <p:cNvSpPr/>
          <p:nvPr/>
        </p:nvSpPr>
        <p:spPr bwMode="auto">
          <a:xfrm>
            <a:off x="2041351" y="4749800"/>
            <a:ext cx="8715549" cy="5842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211293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1307218" y="3014628"/>
            <a:ext cx="10183813" cy="877163"/>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sql</a:t>
            </a:r>
            <a:endParaRPr lang="en-US" sz="1400" dirty="0">
              <a:solidFill>
                <a:schemeClr val="tx1"/>
              </a:solidFill>
              <a:latin typeface="Consolas" panose="020B0609020204030204" pitchFamily="49" charset="0"/>
            </a:endParaRPr>
          </a:p>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SELECT </a:t>
            </a:r>
            <a:r>
              <a:rPr lang="en-US" sz="1400" dirty="0" err="1">
                <a:solidFill>
                  <a:schemeClr val="tx1"/>
                </a:solidFill>
                <a:latin typeface="Consolas" panose="020B0609020204030204" pitchFamily="49" charset="0"/>
              </a:rPr>
              <a:t>buildingID</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targettemp</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actualtemp</a:t>
            </a:r>
            <a:r>
              <a:rPr lang="en-US" sz="1400" dirty="0">
                <a:solidFill>
                  <a:schemeClr val="tx1"/>
                </a:solidFill>
                <a:latin typeface="Consolas" panose="020B0609020204030204" pitchFamily="49" charset="0"/>
              </a:rPr>
              <a:t>) AS </a:t>
            </a:r>
            <a:r>
              <a:rPr lang="en-US" sz="1400" dirty="0" err="1">
                <a:solidFill>
                  <a:schemeClr val="tx1"/>
                </a:solidFill>
                <a:latin typeface="Consolas" panose="020B0609020204030204" pitchFamily="49" charset="0"/>
              </a:rPr>
              <a:t>temp_diff</a:t>
            </a:r>
            <a:r>
              <a:rPr lang="en-US" sz="1400" dirty="0">
                <a:solidFill>
                  <a:schemeClr val="tx1"/>
                </a:solidFill>
                <a:latin typeface="Consolas" panose="020B0609020204030204" pitchFamily="49" charset="0"/>
              </a:rPr>
              <a:t>, date FROM </a:t>
            </a:r>
            <a:r>
              <a:rPr lang="en-US" sz="1400" dirty="0" err="1">
                <a:solidFill>
                  <a:schemeClr val="tx1"/>
                </a:solidFill>
                <a:latin typeface="Consolas" panose="020B0609020204030204" pitchFamily="49" charset="0"/>
              </a:rPr>
              <a:t>hvac</a:t>
            </a:r>
            <a:r>
              <a:rPr lang="en-US" sz="1400" dirty="0">
                <a:solidFill>
                  <a:schemeClr val="tx1"/>
                </a:solidFill>
                <a:latin typeface="Consolas" panose="020B0609020204030204" pitchFamily="49" charset="0"/>
              </a:rPr>
              <a:t> WHERE date = \"6/1/13\"</a:t>
            </a:r>
          </a:p>
        </p:txBody>
      </p:sp>
      <p:pic>
        <p:nvPicPr>
          <p:cNvPr id="9" name="Picture 8"/>
          <p:cNvPicPr>
            <a:picLocks noChangeAspect="1"/>
          </p:cNvPicPr>
          <p:nvPr/>
        </p:nvPicPr>
        <p:blipFill>
          <a:blip r:embed="rId4"/>
          <a:stretch>
            <a:fillRect/>
          </a:stretch>
        </p:blipFill>
        <p:spPr>
          <a:xfrm>
            <a:off x="4261094" y="1954405"/>
            <a:ext cx="3914286" cy="3085714"/>
          </a:xfrm>
          <a:prstGeom prst="rect">
            <a:avLst/>
          </a:prstGeom>
        </p:spPr>
      </p:pic>
      <p:pic>
        <p:nvPicPr>
          <p:cNvPr id="10" name="Picture 9"/>
          <p:cNvPicPr>
            <a:picLocks noChangeAspect="1"/>
          </p:cNvPicPr>
          <p:nvPr/>
        </p:nvPicPr>
        <p:blipFill>
          <a:blip r:embed="rId5"/>
          <a:stretch>
            <a:fillRect/>
          </a:stretch>
        </p:blipFill>
        <p:spPr>
          <a:xfrm>
            <a:off x="3003549" y="430212"/>
            <a:ext cx="6429375" cy="6134100"/>
          </a:xfrm>
          <a:prstGeom prst="rect">
            <a:avLst/>
          </a:prstGeom>
        </p:spPr>
      </p:pic>
    </p:spTree>
    <p:extLst>
      <p:ext uri="{BB962C8B-B14F-4D97-AF65-F5344CB8AC3E}">
        <p14:creationId xmlns:p14="http://schemas.microsoft.com/office/powerpoint/2010/main" val="24499301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5278" b="24215"/>
          <a:stretch/>
        </p:blipFill>
        <p:spPr>
          <a:xfrm>
            <a:off x="960438" y="498474"/>
            <a:ext cx="10515600" cy="5455721"/>
          </a:xfrm>
          <a:prstGeom prst="rect">
            <a:avLst/>
          </a:prstGeom>
          <a:ln w="63500">
            <a:solidFill>
              <a:srgbClr val="DC3C00"/>
            </a:solidFill>
          </a:ln>
        </p:spPr>
      </p:pic>
      <p:sp>
        <p:nvSpPr>
          <p:cNvPr id="3" name="Rectangle 2"/>
          <p:cNvSpPr/>
          <p:nvPr/>
        </p:nvSpPr>
        <p:spPr bwMode="auto">
          <a:xfrm>
            <a:off x="995364" y="4175498"/>
            <a:ext cx="1619250" cy="367928"/>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 name="Rectangle 3"/>
          <p:cNvSpPr/>
          <p:nvPr/>
        </p:nvSpPr>
        <p:spPr bwMode="auto">
          <a:xfrm>
            <a:off x="2079451" y="4600574"/>
            <a:ext cx="9396587" cy="527051"/>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3112639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Zeppelin notebook</a:t>
            </a:r>
          </a:p>
        </p:txBody>
      </p:sp>
    </p:spTree>
    <p:extLst>
      <p:ext uri="{BB962C8B-B14F-4D97-AF65-F5344CB8AC3E}">
        <p14:creationId xmlns:p14="http://schemas.microsoft.com/office/powerpoint/2010/main" val="3605422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960437" y="475488"/>
            <a:ext cx="10515600" cy="3455649"/>
            <a:chOff x="960437" y="475488"/>
            <a:chExt cx="10515600" cy="3455649"/>
          </a:xfrm>
        </p:grpSpPr>
        <p:pic>
          <p:nvPicPr>
            <p:cNvPr id="6" name="Picture 5"/>
            <p:cNvPicPr>
              <a:picLocks noChangeAspect="1"/>
            </p:cNvPicPr>
            <p:nvPr/>
          </p:nvPicPr>
          <p:blipFill rotWithShape="1">
            <a:blip r:embed="rId3"/>
            <a:srcRect t="143" r="-56" b="38291"/>
            <a:stretch/>
          </p:blipFill>
          <p:spPr>
            <a:xfrm>
              <a:off x="960437" y="475488"/>
              <a:ext cx="10515600" cy="3455649"/>
            </a:xfrm>
            <a:prstGeom prst="rect">
              <a:avLst/>
            </a:prstGeom>
            <a:ln w="63500">
              <a:solidFill>
                <a:srgbClr val="DC3C00"/>
              </a:solidFill>
            </a:ln>
          </p:spPr>
        </p:pic>
        <p:sp>
          <p:nvSpPr>
            <p:cNvPr id="3" name="Rectangle 2"/>
            <p:cNvSpPr/>
            <p:nvPr/>
          </p:nvSpPr>
          <p:spPr bwMode="auto">
            <a:xfrm>
              <a:off x="1111251" y="2039803"/>
              <a:ext cx="1149349" cy="29845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17122736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92911"/>
          </a:xfrm>
          <a:prstGeom prst="rect">
            <a:avLst/>
          </a:prstGeom>
          <a:ln w="63500">
            <a:solidFill>
              <a:srgbClr val="DC3C00"/>
            </a:solidFill>
          </a:ln>
        </p:spPr>
      </p:pic>
      <p:grpSp>
        <p:nvGrpSpPr>
          <p:cNvPr id="5" name="Group 4"/>
          <p:cNvGrpSpPr/>
          <p:nvPr/>
        </p:nvGrpSpPr>
        <p:grpSpPr>
          <a:xfrm>
            <a:off x="3505200" y="526254"/>
            <a:ext cx="2453479" cy="698500"/>
            <a:chOff x="3505200" y="526254"/>
            <a:chExt cx="2453479" cy="698500"/>
          </a:xfrm>
        </p:grpSpPr>
        <p:sp>
          <p:nvSpPr>
            <p:cNvPr id="2" name="Rectangle 1"/>
            <p:cNvSpPr/>
            <p:nvPr/>
          </p:nvSpPr>
          <p:spPr bwMode="auto">
            <a:xfrm>
              <a:off x="4396579" y="526254"/>
              <a:ext cx="1562100" cy="698500"/>
            </a:xfrm>
            <a:prstGeom prst="rect">
              <a:avLst/>
            </a:prstGeom>
            <a:solidFill>
              <a:schemeClr val="tx2"/>
            </a:solid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Spark, Cassandra, Hive, and SQL</a:t>
              </a:r>
            </a:p>
          </p:txBody>
        </p:sp>
        <p:sp>
          <p:nvSpPr>
            <p:cNvPr id="4" name="Rectangle 3"/>
            <p:cNvSpPr/>
            <p:nvPr/>
          </p:nvSpPr>
          <p:spPr bwMode="auto">
            <a:xfrm>
              <a:off x="3505200" y="527049"/>
              <a:ext cx="890588" cy="2873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26336754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79425"/>
            <a:ext cx="10515600" cy="5685579"/>
          </a:xfrm>
          <a:prstGeom prst="rect">
            <a:avLst/>
          </a:prstGeom>
          <a:ln w="63500">
            <a:solidFill>
              <a:srgbClr val="DC3C00"/>
            </a:solidFill>
          </a:ln>
        </p:spPr>
      </p:pic>
      <p:sp>
        <p:nvSpPr>
          <p:cNvPr id="4" name="Rectangle 3"/>
          <p:cNvSpPr/>
          <p:nvPr/>
        </p:nvSpPr>
        <p:spPr bwMode="auto">
          <a:xfrm>
            <a:off x="1092200" y="1549400"/>
            <a:ext cx="10236200" cy="234950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 name="Rectangle 4"/>
          <p:cNvSpPr/>
          <p:nvPr/>
        </p:nvSpPr>
        <p:spPr bwMode="auto">
          <a:xfrm>
            <a:off x="1092199" y="3992268"/>
            <a:ext cx="5067301" cy="21727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 name="Rectangle 5"/>
          <p:cNvSpPr/>
          <p:nvPr/>
        </p:nvSpPr>
        <p:spPr bwMode="auto">
          <a:xfrm>
            <a:off x="6248401" y="4013200"/>
            <a:ext cx="5080000" cy="215180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8" name="Group 7"/>
          <p:cNvGrpSpPr/>
          <p:nvPr/>
        </p:nvGrpSpPr>
        <p:grpSpPr>
          <a:xfrm>
            <a:off x="971550" y="903351"/>
            <a:ext cx="3276942" cy="384048"/>
            <a:chOff x="1000125" y="900176"/>
            <a:chExt cx="3276942" cy="384048"/>
          </a:xfrm>
        </p:grpSpPr>
        <p:sp>
          <p:nvSpPr>
            <p:cNvPr id="7" name="Rectangle 6"/>
            <p:cNvSpPr/>
            <p:nvPr/>
          </p:nvSpPr>
          <p:spPr bwMode="auto">
            <a:xfrm>
              <a:off x="1000125" y="902494"/>
              <a:ext cx="2528888" cy="379413"/>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Rectangle 2"/>
            <p:cNvSpPr/>
            <p:nvPr/>
          </p:nvSpPr>
          <p:spPr bwMode="auto">
            <a:xfrm>
              <a:off x="3530600" y="900176"/>
              <a:ext cx="746467" cy="384048"/>
            </a:xfrm>
            <a:prstGeom prst="rect">
              <a:avLst/>
            </a:prstGeom>
            <a:solidFill>
              <a:schemeClr val="tx2"/>
            </a:solidFill>
            <a:ln w="50800">
              <a:solidFill>
                <a:schemeClr val="accent4">
                  <a:alpha val="9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Title</a:t>
              </a:r>
            </a:p>
          </p:txBody>
        </p:sp>
      </p:grpSp>
    </p:spTree>
    <p:extLst>
      <p:ext uri="{BB962C8B-B14F-4D97-AF65-F5344CB8AC3E}">
        <p14:creationId xmlns:p14="http://schemas.microsoft.com/office/powerpoint/2010/main" val="18887802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General Purpose Distributed Data Processing Systems</a:t>
            </a:r>
          </a:p>
          <a:p>
            <a:pPr>
              <a:lnSpc>
                <a:spcPct val="100000"/>
              </a:lnSpc>
              <a:spcBef>
                <a:spcPts val="1000"/>
              </a:spcBef>
            </a:pPr>
            <a:r>
              <a:rPr lang="en-US" dirty="0">
                <a:solidFill>
                  <a:srgbClr val="FFFFFF"/>
                </a:solidFill>
                <a:latin typeface="Segoe UI Light"/>
              </a:rPr>
              <a:t>Spark on HDInsight</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Performance and Architecture</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Use Cases</a:t>
            </a:r>
          </a:p>
          <a:p>
            <a:pPr>
              <a:lnSpc>
                <a:spcPct val="100000"/>
              </a:lnSpc>
              <a:spcBef>
                <a:spcPts val="1000"/>
              </a:spcBef>
            </a:pP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61739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47114"/>
          </a:xfrm>
          <a:prstGeom prst="rect">
            <a:avLst/>
          </a:prstGeom>
          <a:ln w="63500">
            <a:solidFill>
              <a:srgbClr val="DC3C00"/>
            </a:solidFill>
          </a:ln>
        </p:spPr>
      </p:pic>
      <p:sp>
        <p:nvSpPr>
          <p:cNvPr id="7" name="Rectangle 6"/>
          <p:cNvSpPr/>
          <p:nvPr/>
        </p:nvSpPr>
        <p:spPr bwMode="auto">
          <a:xfrm>
            <a:off x="1092200" y="1549400"/>
            <a:ext cx="10236200" cy="8662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12" name="Group 11"/>
          <p:cNvGrpSpPr/>
          <p:nvPr/>
        </p:nvGrpSpPr>
        <p:grpSpPr>
          <a:xfrm>
            <a:off x="3100387" y="2425702"/>
            <a:ext cx="6235700" cy="433386"/>
            <a:chOff x="2716213" y="2425702"/>
            <a:chExt cx="6235700" cy="433386"/>
          </a:xfrm>
        </p:grpSpPr>
        <p:cxnSp>
          <p:nvCxnSpPr>
            <p:cNvPr id="4" name="Straight Arrow Connector 3"/>
            <p:cNvCxnSpPr/>
            <p:nvPr/>
          </p:nvCxnSpPr>
          <p:spPr>
            <a:xfrm flipV="1">
              <a:off x="27162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9519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742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84188"/>
            <a:ext cx="10515600" cy="5704438"/>
          </a:xfrm>
          <a:prstGeom prst="rect">
            <a:avLst/>
          </a:prstGeom>
          <a:ln w="63500">
            <a:solidFill>
              <a:srgbClr val="DC3C00"/>
            </a:solidFill>
          </a:ln>
        </p:spPr>
      </p:pic>
      <p:sp>
        <p:nvSpPr>
          <p:cNvPr id="3" name="Rectangle 2"/>
          <p:cNvSpPr/>
          <p:nvPr/>
        </p:nvSpPr>
        <p:spPr bwMode="auto">
          <a:xfrm>
            <a:off x="1079501" y="4025900"/>
            <a:ext cx="5138737" cy="216272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32607715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0438" y="479425"/>
            <a:ext cx="10515600" cy="5665260"/>
          </a:xfrm>
          <a:prstGeom prst="rect">
            <a:avLst/>
          </a:prstGeom>
          <a:ln w="63500">
            <a:solidFill>
              <a:srgbClr val="DC3C00"/>
            </a:solidFill>
          </a:ln>
        </p:spPr>
      </p:pic>
      <p:sp>
        <p:nvSpPr>
          <p:cNvPr id="3" name="Rectangle 2"/>
          <p:cNvSpPr/>
          <p:nvPr/>
        </p:nvSpPr>
        <p:spPr bwMode="auto">
          <a:xfrm>
            <a:off x="9724571" y="2547938"/>
            <a:ext cx="1529217" cy="22066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072951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701513"/>
          </a:xfrm>
          <a:prstGeom prst="rect">
            <a:avLst/>
          </a:prstGeom>
          <a:ln w="63500">
            <a:solidFill>
              <a:srgbClr val="DC3C00"/>
            </a:solidFill>
          </a:ln>
        </p:spPr>
      </p:pic>
      <p:sp>
        <p:nvSpPr>
          <p:cNvPr id="4" name="Rectangle 3"/>
          <p:cNvSpPr/>
          <p:nvPr/>
        </p:nvSpPr>
        <p:spPr bwMode="auto">
          <a:xfrm>
            <a:off x="1233487" y="2857500"/>
            <a:ext cx="1614487" cy="180975"/>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27234676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4365"/>
          <a:stretch/>
        </p:blipFill>
        <p:spPr>
          <a:xfrm>
            <a:off x="960438" y="479425"/>
            <a:ext cx="10515600" cy="5413375"/>
          </a:xfrm>
          <a:prstGeom prst="rect">
            <a:avLst/>
          </a:prstGeom>
          <a:ln w="63500">
            <a:solidFill>
              <a:srgbClr val="DC3C00"/>
            </a:solidFill>
          </a:ln>
        </p:spPr>
      </p:pic>
    </p:spTree>
    <p:extLst>
      <p:ext uri="{BB962C8B-B14F-4D97-AF65-F5344CB8AC3E}">
        <p14:creationId xmlns:p14="http://schemas.microsoft.com/office/powerpoint/2010/main" val="41583743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3316"/>
          <a:stretch/>
        </p:blipFill>
        <p:spPr>
          <a:xfrm>
            <a:off x="960438" y="479425"/>
            <a:ext cx="10515600" cy="5433918"/>
          </a:xfrm>
          <a:prstGeom prst="rect">
            <a:avLst/>
          </a:prstGeom>
          <a:ln w="63500">
            <a:solidFill>
              <a:srgbClr val="DC3C00"/>
            </a:solidFill>
          </a:ln>
        </p:spPr>
      </p:pic>
      <p:sp>
        <p:nvSpPr>
          <p:cNvPr id="3" name="Rectangle 2"/>
          <p:cNvSpPr/>
          <p:nvPr/>
        </p:nvSpPr>
        <p:spPr bwMode="auto">
          <a:xfrm>
            <a:off x="1109663" y="2932485"/>
            <a:ext cx="1590676" cy="5679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4266034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616"/>
          <a:stretch/>
        </p:blipFill>
        <p:spPr>
          <a:xfrm>
            <a:off x="960438" y="479424"/>
            <a:ext cx="10515600" cy="5662426"/>
          </a:xfrm>
          <a:prstGeom prst="rect">
            <a:avLst/>
          </a:prstGeom>
          <a:ln w="63500">
            <a:solidFill>
              <a:srgbClr val="DC3C00"/>
            </a:solidFill>
          </a:ln>
        </p:spPr>
      </p:pic>
      <p:sp>
        <p:nvSpPr>
          <p:cNvPr id="4" name="Rectangle 3"/>
          <p:cNvSpPr/>
          <p:nvPr/>
        </p:nvSpPr>
        <p:spPr bwMode="auto">
          <a:xfrm>
            <a:off x="2767013" y="3503984"/>
            <a:ext cx="776288" cy="35364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280970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17321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General-Purpose Distributed Data Processing Engines</a:t>
            </a:r>
          </a:p>
        </p:txBody>
      </p:sp>
    </p:spTree>
    <p:extLst>
      <p:ext uri="{BB962C8B-B14F-4D97-AF65-F5344CB8AC3E}">
        <p14:creationId xmlns:p14="http://schemas.microsoft.com/office/powerpoint/2010/main" val="428587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6758773"/>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Advantages</a:t>
            </a:r>
          </a:p>
          <a:p>
            <a:pPr lvl="1">
              <a:buFont typeface="Arial" panose="020B0604020202020204" pitchFamily="34" charset="0"/>
              <a:buChar char="•"/>
            </a:pPr>
            <a:r>
              <a:rPr lang="en-US" sz="1800" dirty="0"/>
              <a:t>Simple framework for distributed computation</a:t>
            </a:r>
          </a:p>
          <a:p>
            <a:pPr lvl="1">
              <a:buFont typeface="Arial" panose="020B0604020202020204" pitchFamily="34" charset="0"/>
              <a:buChar char="•"/>
            </a:pPr>
            <a:r>
              <a:rPr lang="en-US" sz="1800" dirty="0"/>
              <a:t>All computation must be expressed as a series of steps defined by two simple operations:</a:t>
            </a:r>
          </a:p>
          <a:p>
            <a:pPr marL="849977" lvl="1" indent="-291436" defTabSz="932597">
              <a:spcAft>
                <a:spcPts val="612"/>
              </a:spcAft>
              <a:buFont typeface="Arial" panose="020B0604020202020204" pitchFamily="34" charset="0"/>
              <a:buChar char="•"/>
            </a:pPr>
            <a:r>
              <a:rPr lang="en-US" sz="1800" i="1" dirty="0"/>
              <a:t>Mappers – </a:t>
            </a:r>
            <a:r>
              <a:rPr lang="en-US" sz="1800" dirty="0"/>
              <a:t>input/sources for data</a:t>
            </a:r>
            <a:endParaRPr lang="en-US" sz="1800" i="1" dirty="0"/>
          </a:p>
          <a:p>
            <a:pPr marL="849977" lvl="1" indent="-291436" defTabSz="932597">
              <a:spcAft>
                <a:spcPts val="612"/>
              </a:spcAft>
              <a:buFont typeface="Arial" panose="020B0604020202020204" pitchFamily="34" charset="0"/>
              <a:buChar char="•"/>
            </a:pPr>
            <a:r>
              <a:rPr lang="en-US" sz="1800" i="1" dirty="0"/>
              <a:t>Reducers – </a:t>
            </a:r>
            <a:r>
              <a:rPr lang="en-US" sz="1800" dirty="0"/>
              <a:t>writes/sinks for data</a:t>
            </a:r>
          </a:p>
          <a:p>
            <a:pPr lvl="1">
              <a:buFont typeface="Arial" panose="020B0604020202020204" pitchFamily="34" charset="0"/>
              <a:buChar char="•"/>
            </a:pPr>
            <a:r>
              <a:rPr lang="en-US" sz="1800" dirty="0"/>
              <a:t>Complete framework for batch jobs that can be expressed as a simple data flow </a:t>
            </a:r>
          </a:p>
          <a:p>
            <a:pPr lvl="1">
              <a:buFont typeface="Arial" panose="020B0604020202020204" pitchFamily="34" charset="0"/>
              <a:buChar char="•"/>
            </a:pPr>
            <a:r>
              <a:rPr lang="en-US" sz="1800" dirty="0"/>
              <a:t>Resiliency and fault-tolerance are driven by the nature of the acyclic dataflow graph:</a:t>
            </a:r>
          </a:p>
          <a:p>
            <a:pPr marL="849977" lvl="1" indent="-291436" defTabSz="932597">
              <a:spcAft>
                <a:spcPts val="612"/>
              </a:spcAft>
              <a:buFont typeface="Arial" panose="020B0604020202020204" pitchFamily="34" charset="0"/>
              <a:buChar char="•"/>
            </a:pPr>
            <a:r>
              <a:rPr lang="en-US" sz="1800" dirty="0"/>
              <a:t>Each map-reduce round is independent of the other, and can be rebuilt if lost</a:t>
            </a:r>
          </a:p>
          <a:p>
            <a:pPr marL="849977" lvl="1" indent="-291436" defTabSz="932597">
              <a:spcAft>
                <a:spcPts val="612"/>
              </a:spcAft>
              <a:buFont typeface="Arial" panose="020B0604020202020204" pitchFamily="34" charset="0"/>
              <a:buChar char="•"/>
            </a:pPr>
            <a:r>
              <a:rPr lang="en-US" sz="1800" dirty="0"/>
              <a:t>Communication is handled entirely through the edges in the dataflow graph</a:t>
            </a:r>
          </a:p>
          <a:p>
            <a:pPr marL="849977" lvl="1" indent="-291436" defTabSz="932597">
              <a:spcAft>
                <a:spcPts val="612"/>
              </a:spcAft>
              <a:buFont typeface="Arial" panose="020B0604020202020204" pitchFamily="34" charset="0"/>
              <a:buChar char="•"/>
            </a:pPr>
            <a:endParaRPr lang="en-US" sz="1800" i="1"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p:txBody>
      </p:sp>
      <p:sp>
        <p:nvSpPr>
          <p:cNvPr id="54" name="Rectangle 53"/>
          <p:cNvSpPr/>
          <p:nvPr/>
        </p:nvSpPr>
        <p:spPr bwMode="auto">
          <a:xfrm>
            <a:off x="7041767" y="159576"/>
            <a:ext cx="5009740" cy="66120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55" name="Group 54"/>
          <p:cNvGrpSpPr/>
          <p:nvPr/>
        </p:nvGrpSpPr>
        <p:grpSpPr>
          <a:xfrm>
            <a:off x="7133494" y="268551"/>
            <a:ext cx="4788730" cy="6246549"/>
            <a:chOff x="4947506" y="1531174"/>
            <a:chExt cx="3533916" cy="4609736"/>
          </a:xfrm>
        </p:grpSpPr>
        <p:cxnSp>
          <p:nvCxnSpPr>
            <p:cNvPr id="56" name="Straight Connector 55"/>
            <p:cNvCxnSpPr>
              <a:stCxn id="89" idx="2"/>
              <a:endCxn id="78" idx="0"/>
            </p:cNvCxnSpPr>
            <p:nvPr/>
          </p:nvCxnSpPr>
          <p:spPr>
            <a:xfrm>
              <a:off x="7320384" y="3442602"/>
              <a:ext cx="392509" cy="25267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90" idx="2"/>
              <a:endCxn id="78" idx="0"/>
            </p:cNvCxnSpPr>
            <p:nvPr/>
          </p:nvCxnSpPr>
          <p:spPr>
            <a:xfrm flipH="1">
              <a:off x="7712893" y="3462000"/>
              <a:ext cx="455677" cy="23327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8" idx="2"/>
              <a:endCxn id="82" idx="1"/>
            </p:cNvCxnSpPr>
            <p:nvPr/>
          </p:nvCxnSpPr>
          <p:spPr>
            <a:xfrm>
              <a:off x="7712893" y="3974700"/>
              <a:ext cx="0" cy="13370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82" idx="3"/>
              <a:endCxn id="92" idx="0"/>
            </p:cNvCxnSpPr>
            <p:nvPr/>
          </p:nvCxnSpPr>
          <p:spPr>
            <a:xfrm flipH="1">
              <a:off x="7712892" y="4462188"/>
              <a:ext cx="1" cy="8540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92" idx="2"/>
              <a:endCxn id="79" idx="0"/>
            </p:cNvCxnSpPr>
            <p:nvPr/>
          </p:nvCxnSpPr>
          <p:spPr>
            <a:xfrm flipH="1">
              <a:off x="6946835" y="5595658"/>
              <a:ext cx="766057" cy="26583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91" idx="2"/>
              <a:endCxn id="79" idx="0"/>
            </p:cNvCxnSpPr>
            <p:nvPr/>
          </p:nvCxnSpPr>
          <p:spPr>
            <a:xfrm>
              <a:off x="6070474" y="5586065"/>
              <a:ext cx="876361" cy="27542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1" idx="3"/>
              <a:endCxn id="91" idx="0"/>
            </p:cNvCxnSpPr>
            <p:nvPr/>
          </p:nvCxnSpPr>
          <p:spPr>
            <a:xfrm flipH="1">
              <a:off x="6070474" y="5151023"/>
              <a:ext cx="1" cy="1556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0" idx="2"/>
              <a:endCxn id="81" idx="0"/>
            </p:cNvCxnSpPr>
            <p:nvPr/>
          </p:nvCxnSpPr>
          <p:spPr>
            <a:xfrm>
              <a:off x="6070474" y="4691108"/>
              <a:ext cx="1" cy="2240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7" idx="2"/>
              <a:endCxn id="83" idx="1"/>
            </p:cNvCxnSpPr>
            <p:nvPr/>
          </p:nvCxnSpPr>
          <p:spPr>
            <a:xfrm flipH="1">
              <a:off x="6070475" y="3020412"/>
              <a:ext cx="312946" cy="30235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76" idx="0"/>
            </p:cNvCxnSpPr>
            <p:nvPr/>
          </p:nvCxnSpPr>
          <p:spPr>
            <a:xfrm>
              <a:off x="5260358" y="2205347"/>
              <a:ext cx="312852" cy="53351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6" idx="2"/>
              <a:endCxn id="77" idx="0"/>
            </p:cNvCxnSpPr>
            <p:nvPr/>
          </p:nvCxnSpPr>
          <p:spPr>
            <a:xfrm flipH="1">
              <a:off x="6383421" y="2354209"/>
              <a:ext cx="520692" cy="38678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5" idx="2"/>
              <a:endCxn id="76" idx="0"/>
            </p:cNvCxnSpPr>
            <p:nvPr/>
          </p:nvCxnSpPr>
          <p:spPr>
            <a:xfrm flipH="1">
              <a:off x="5573210" y="2386107"/>
              <a:ext cx="497264" cy="35275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5" idx="2"/>
              <a:endCxn id="77" idx="0"/>
            </p:cNvCxnSpPr>
            <p:nvPr/>
          </p:nvCxnSpPr>
          <p:spPr>
            <a:xfrm>
              <a:off x="6070474" y="2386107"/>
              <a:ext cx="312947" cy="35488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7" idx="0"/>
            </p:cNvCxnSpPr>
            <p:nvPr/>
          </p:nvCxnSpPr>
          <p:spPr>
            <a:xfrm flipH="1" flipV="1">
              <a:off x="5260358" y="2205347"/>
              <a:ext cx="1123063" cy="53564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6" idx="0"/>
              <a:endCxn id="86" idx="2"/>
            </p:cNvCxnSpPr>
            <p:nvPr/>
          </p:nvCxnSpPr>
          <p:spPr>
            <a:xfrm flipV="1">
              <a:off x="5573210" y="2354209"/>
              <a:ext cx="1330903" cy="38465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6" idx="2"/>
              <a:endCxn id="83" idx="1"/>
            </p:cNvCxnSpPr>
            <p:nvPr/>
          </p:nvCxnSpPr>
          <p:spPr>
            <a:xfrm>
              <a:off x="5573210" y="3018282"/>
              <a:ext cx="497265" cy="3044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87" idx="2"/>
              <a:endCxn id="80" idx="0"/>
            </p:cNvCxnSpPr>
            <p:nvPr/>
          </p:nvCxnSpPr>
          <p:spPr>
            <a:xfrm>
              <a:off x="5581799" y="4162824"/>
              <a:ext cx="488675" cy="24886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88" idx="2"/>
              <a:endCxn id="80" idx="0"/>
            </p:cNvCxnSpPr>
            <p:nvPr/>
          </p:nvCxnSpPr>
          <p:spPr>
            <a:xfrm flipH="1">
              <a:off x="6070474" y="4169382"/>
              <a:ext cx="315067" cy="24230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83" idx="3"/>
              <a:endCxn id="88" idx="0"/>
            </p:cNvCxnSpPr>
            <p:nvPr/>
          </p:nvCxnSpPr>
          <p:spPr>
            <a:xfrm>
              <a:off x="6070475" y="3676545"/>
              <a:ext cx="315066" cy="21341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83" idx="3"/>
              <a:endCxn id="87" idx="0"/>
            </p:cNvCxnSpPr>
            <p:nvPr/>
          </p:nvCxnSpPr>
          <p:spPr>
            <a:xfrm flipH="1">
              <a:off x="5581799" y="3676545"/>
              <a:ext cx="488676" cy="20685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5268947" y="273886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7" name="Rectangle 76"/>
            <p:cNvSpPr/>
            <p:nvPr/>
          </p:nvSpPr>
          <p:spPr bwMode="auto">
            <a:xfrm>
              <a:off x="6079158" y="274099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8" name="Rectangle 77"/>
            <p:cNvSpPr/>
            <p:nvPr/>
          </p:nvSpPr>
          <p:spPr bwMode="auto">
            <a:xfrm>
              <a:off x="7408211" y="3695278"/>
              <a:ext cx="609363"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9" name="Rectangle 78"/>
            <p:cNvSpPr/>
            <p:nvPr/>
          </p:nvSpPr>
          <p:spPr bwMode="auto">
            <a:xfrm>
              <a:off x="6643437" y="5861488"/>
              <a:ext cx="606795"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0" name="Rectangle 79"/>
            <p:cNvSpPr/>
            <p:nvPr/>
          </p:nvSpPr>
          <p:spPr bwMode="auto">
            <a:xfrm>
              <a:off x="5765791" y="4411686"/>
              <a:ext cx="60936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1" name="Flowchart: Magnetic Disk 80"/>
            <p:cNvSpPr/>
            <p:nvPr/>
          </p:nvSpPr>
          <p:spPr bwMode="auto">
            <a:xfrm>
              <a:off x="5812235" y="4797242"/>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2" name="Flowchart: Magnetic Disk 81"/>
            <p:cNvSpPr/>
            <p:nvPr/>
          </p:nvSpPr>
          <p:spPr bwMode="auto">
            <a:xfrm>
              <a:off x="7454653" y="4108407"/>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3" name="Flowchart: Magnetic Disk 82"/>
            <p:cNvSpPr/>
            <p:nvPr/>
          </p:nvSpPr>
          <p:spPr bwMode="auto">
            <a:xfrm>
              <a:off x="5812235" y="3322764"/>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4" name="Rectangle 83"/>
            <p:cNvSpPr/>
            <p:nvPr/>
          </p:nvSpPr>
          <p:spPr bwMode="auto">
            <a:xfrm>
              <a:off x="4947506" y="208542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5" name="Rectangle 84"/>
            <p:cNvSpPr/>
            <p:nvPr/>
          </p:nvSpPr>
          <p:spPr bwMode="auto">
            <a:xfrm>
              <a:off x="5757622" y="2106685"/>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6" name="Rectangle 85"/>
            <p:cNvSpPr/>
            <p:nvPr/>
          </p:nvSpPr>
          <p:spPr bwMode="auto">
            <a:xfrm>
              <a:off x="6591261" y="2074787"/>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7" name="Rectangle 86"/>
            <p:cNvSpPr/>
            <p:nvPr/>
          </p:nvSpPr>
          <p:spPr bwMode="auto">
            <a:xfrm>
              <a:off x="5268947" y="3883402"/>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8" name="Rectangle 87"/>
            <p:cNvSpPr/>
            <p:nvPr/>
          </p:nvSpPr>
          <p:spPr bwMode="auto">
            <a:xfrm>
              <a:off x="6072689" y="388996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9" name="Rectangle 88"/>
            <p:cNvSpPr/>
            <p:nvPr/>
          </p:nvSpPr>
          <p:spPr bwMode="auto">
            <a:xfrm>
              <a:off x="7007532" y="316318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0" name="Rectangle 89"/>
            <p:cNvSpPr/>
            <p:nvPr/>
          </p:nvSpPr>
          <p:spPr bwMode="auto">
            <a:xfrm>
              <a:off x="7855718" y="3182578"/>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1" name="Rectangle 90"/>
            <p:cNvSpPr/>
            <p:nvPr/>
          </p:nvSpPr>
          <p:spPr bwMode="auto">
            <a:xfrm>
              <a:off x="5757622" y="5306643"/>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2" name="Rectangle 91"/>
            <p:cNvSpPr/>
            <p:nvPr/>
          </p:nvSpPr>
          <p:spPr bwMode="auto">
            <a:xfrm>
              <a:off x="7400040" y="5316236"/>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3" name="TextBox 92"/>
            <p:cNvSpPr txBox="1"/>
            <p:nvPr/>
          </p:nvSpPr>
          <p:spPr>
            <a:xfrm>
              <a:off x="4947506" y="1531174"/>
              <a:ext cx="3533915" cy="392430"/>
            </a:xfrm>
            <a:prstGeom prst="rect">
              <a:avLst/>
            </a:prstGeom>
            <a:solidFill>
              <a:schemeClr val="accent3"/>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MapReduce</a:t>
              </a:r>
            </a:p>
          </p:txBody>
        </p:sp>
        <p:sp>
          <p:nvSpPr>
            <p:cNvPr id="94" name="Freeform 93"/>
            <p:cNvSpPr>
              <a:spLocks/>
            </p:cNvSpPr>
            <p:nvPr/>
          </p:nvSpPr>
          <p:spPr bwMode="auto">
            <a:xfrm>
              <a:off x="5070873" y="1536480"/>
              <a:ext cx="383629" cy="33152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dirty="0">
                <a:solidFill>
                  <a:srgbClr val="000000"/>
                </a:solidFill>
              </a:endParaRPr>
            </a:p>
          </p:txBody>
        </p:sp>
      </p:grpSp>
    </p:spTree>
    <p:extLst>
      <p:ext uri="{BB962C8B-B14F-4D97-AF65-F5344CB8AC3E}">
        <p14:creationId xmlns:p14="http://schemas.microsoft.com/office/powerpoint/2010/main" val="301171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5.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6.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7.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8.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9.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482F2F24-BB41-4CDC-8A3D-AC4FBCC74BAC"/>
    <ds:schemaRef ds:uri="http://www.w3.org/XML/1998/namespace"/>
  </ds:schemaRefs>
</ds:datastoreItem>
</file>

<file path=customXml/itemProps2.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20486</TotalTime>
  <Words>13053</Words>
  <Application>Microsoft Macintosh PowerPoint</Application>
  <PresentationFormat>Custom</PresentationFormat>
  <Paragraphs>921</Paragraphs>
  <Slides>77</Slides>
  <Notes>60</Notes>
  <HiddenSlides>3</HiddenSlides>
  <MMClips>0</MMClips>
  <ScaleCrop>false</ScaleCrop>
  <HeadingPairs>
    <vt:vector size="8" baseType="variant">
      <vt:variant>
        <vt:lpstr>Fonts Used</vt:lpstr>
      </vt:variant>
      <vt:variant>
        <vt:i4>17</vt:i4>
      </vt:variant>
      <vt:variant>
        <vt:lpstr>Theme</vt:lpstr>
      </vt:variant>
      <vt:variant>
        <vt:i4>20</vt:i4>
      </vt:variant>
      <vt:variant>
        <vt:lpstr>Embedded OLE Servers</vt:lpstr>
      </vt:variant>
      <vt:variant>
        <vt:i4>1</vt:i4>
      </vt:variant>
      <vt:variant>
        <vt:lpstr>Slide Titles</vt:lpstr>
      </vt:variant>
      <vt:variant>
        <vt:i4>77</vt:i4>
      </vt:variant>
    </vt:vector>
  </HeadingPairs>
  <TitlesOfParts>
    <vt:vector size="115" baseType="lpstr">
      <vt:lpstr>Arial</vt:lpstr>
      <vt:lpstr>Calibri</vt:lpstr>
      <vt:lpstr>Calibri Light</vt:lpstr>
      <vt:lpstr>Consolas</vt:lpstr>
      <vt:lpstr>Lucida Sans Unicode</vt:lpstr>
      <vt:lpstr>MS PGothic</vt:lpstr>
      <vt:lpstr>ＭＳ Ｐゴシック</vt:lpstr>
      <vt:lpstr>Segoe</vt:lpstr>
      <vt:lpstr>Segoe Pro</vt:lpstr>
      <vt:lpstr>Segoe Pro Light</vt:lpstr>
      <vt:lpstr>Segoe Semibold</vt:lpstr>
      <vt:lpstr>Segoe UI</vt:lpstr>
      <vt:lpstr>Segoe UI Light</vt:lpstr>
      <vt:lpstr>Segoe UI Semibold</vt:lpstr>
      <vt:lpstr>Segoe UI Semilight</vt:lpstr>
      <vt:lpstr>Wingdings</vt:lpstr>
      <vt:lpstr>Wingdings 3</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Theme1</vt:lpstr>
      <vt:lpstr>1_Theme1</vt:lpstr>
      <vt:lpstr>3_Theme1</vt:lpstr>
      <vt:lpstr>2_Windows Server</vt:lpstr>
      <vt:lpstr>1_Data Insights</vt:lpstr>
      <vt:lpstr>ads-edu-theme</vt:lpstr>
      <vt:lpstr>COLOR TEMPLATE</vt:lpstr>
      <vt:lpstr>5-30535_Machine_Learning_Template</vt:lpstr>
      <vt:lpstr>think-cell Slide</vt:lpstr>
      <vt:lpstr>Spark on HDInsight Overview</vt:lpstr>
      <vt:lpstr>Introduction</vt:lpstr>
      <vt:lpstr>Agenda – Apache Spark</vt:lpstr>
      <vt:lpstr>Agenda – Apache Spark</vt:lpstr>
      <vt:lpstr>PowerPoint Presentation</vt:lpstr>
      <vt:lpstr>Towards a Faster Distributed Processing Framework </vt:lpstr>
      <vt:lpstr>PowerPoint Presentation</vt:lpstr>
      <vt:lpstr>General-Purpose Distributed Data Processing Engines</vt:lpstr>
      <vt:lpstr>MapReduce</vt:lpstr>
      <vt:lpstr>MapReduce</vt:lpstr>
      <vt:lpstr>Coordinating Data Flow for Job Execution</vt:lpstr>
      <vt:lpstr>PowerPoint Presentation</vt:lpstr>
      <vt:lpstr>PowerPoint Presentation</vt:lpstr>
      <vt:lpstr>PowerPoint Presentation</vt:lpstr>
      <vt:lpstr>PowerPoint Presentation</vt:lpstr>
      <vt:lpstr>Apache Spark - A unified framework</vt:lpstr>
      <vt:lpstr>PowerPoint Presentation</vt:lpstr>
      <vt:lpstr>Apache Spark: A unified framework</vt:lpstr>
      <vt:lpstr>Apache Spark: A unified framework</vt:lpstr>
      <vt:lpstr>How Many API’s in Spark?</vt:lpstr>
      <vt:lpstr>What makes Spark fast?</vt:lpstr>
      <vt:lpstr>Spark – Data Processing with DAGs</vt:lpstr>
      <vt:lpstr>Spark on Azure HDInsight</vt:lpstr>
      <vt:lpstr>PowerPoint Presentation</vt:lpstr>
      <vt:lpstr>Spark on Azure HDInsight</vt:lpstr>
      <vt:lpstr>Integrated with Azure data pipelines</vt:lpstr>
      <vt:lpstr>Provisioning HDInsight Spark clusters</vt:lpstr>
      <vt:lpstr>Creating an HDInsight Spark cluster</vt:lpstr>
      <vt:lpstr>Provisioning Clusters with the AzureSMR</vt:lpstr>
      <vt:lpstr>Ambari Dashboard</vt:lpstr>
      <vt:lpstr>Creating HDInsight Spark with Script Actions</vt:lpstr>
      <vt:lpstr>Resource Manager</vt:lpstr>
      <vt:lpstr>Ambari Web UI</vt:lpstr>
      <vt:lpstr>Resizing a Spark cluster</vt:lpstr>
      <vt:lpstr>Summary of notebooks</vt:lpstr>
      <vt:lpstr>Notebooks: Jupyter and Zeppelin</vt:lpstr>
      <vt:lpstr>HDInsight Spark: Jupyter notebooks</vt:lpstr>
      <vt:lpstr>HDInsight Spark: Zeppelin notebooks</vt:lpstr>
      <vt:lpstr>Spark Shell and  standalone programs</vt:lpstr>
      <vt:lpstr>Interactive queries with Spark Shell</vt:lpstr>
      <vt:lpstr>Machine learning with Anaconda </vt:lpstr>
      <vt:lpstr>Standalone scale programs </vt:lpstr>
      <vt:lpstr>Running and managing queries/jobs</vt:lpstr>
      <vt:lpstr>HDInsight integration with Azure Event Hubs</vt:lpstr>
      <vt:lpstr>Streaming with Azure Event Hub</vt:lpstr>
      <vt:lpstr>Integration with BI reporting tools</vt:lpstr>
      <vt:lpstr>Demo</vt:lpstr>
      <vt:lpstr>PowerPoint Presentation</vt:lpstr>
      <vt:lpstr>PowerPoint Presentation</vt:lpstr>
      <vt:lpstr>PowerPoint Presentation</vt:lpstr>
      <vt:lpstr>Working with notebooks on Apache Spark</vt:lpstr>
      <vt:lpstr>PowerPoint Presentation</vt:lpstr>
      <vt:lpstr>Notebooks overview</vt:lpstr>
      <vt:lpstr>Developing Spark apps with notebooks</vt:lpstr>
      <vt:lpstr>Jupyter</vt:lpstr>
      <vt:lpstr>Jupyter</vt:lpstr>
      <vt:lpstr>Zeppelin</vt:lpstr>
      <vt:lpstr>Zeppelin architecture</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1132</cp:revision>
  <dcterms:created xsi:type="dcterms:W3CDTF">2013-10-14T18:44:32Z</dcterms:created>
  <dcterms:modified xsi:type="dcterms:W3CDTF">2017-05-16T16:27:03Z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